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58" r:id="rId5"/>
    <p:sldId id="328" r:id="rId6"/>
    <p:sldId id="303" r:id="rId7"/>
    <p:sldId id="327" r:id="rId8"/>
    <p:sldId id="334" r:id="rId9"/>
    <p:sldId id="281" r:id="rId10"/>
    <p:sldId id="335" r:id="rId11"/>
    <p:sldId id="342" r:id="rId12"/>
    <p:sldId id="320" r:id="rId13"/>
    <p:sldId id="336" r:id="rId14"/>
    <p:sldId id="337" r:id="rId15"/>
    <p:sldId id="338" r:id="rId16"/>
    <p:sldId id="339"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6DDC3-E31D-4BA9-8379-BCF8870CA29F}" v="1624" dt="2023-05-01T15:01:19.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8141" autoAdjust="0"/>
  </p:normalViewPr>
  <p:slideViewPr>
    <p:cSldViewPr snapToGrid="0">
      <p:cViewPr varScale="1">
        <p:scale>
          <a:sx n="64" d="100"/>
          <a:sy n="64" d="100"/>
        </p:scale>
        <p:origin x="14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owell" userId="e2147ebbe9dd9a14" providerId="LiveId" clId="{E7C6DDC3-E31D-4BA9-8379-BCF8870CA29F}"/>
    <pc:docChg chg="undo custSel addSld delSld modSld sldOrd">
      <pc:chgData name="Helen Howell" userId="e2147ebbe9dd9a14" providerId="LiveId" clId="{E7C6DDC3-E31D-4BA9-8379-BCF8870CA29F}" dt="2023-05-31T15:25:04.907" v="16435" actId="1076"/>
      <pc:docMkLst>
        <pc:docMk/>
      </pc:docMkLst>
      <pc:sldChg chg="modSp mod modNotesTx">
        <pc:chgData name="Helen Howell" userId="e2147ebbe9dd9a14" providerId="LiveId" clId="{E7C6DDC3-E31D-4BA9-8379-BCF8870CA29F}" dt="2022-08-02T12:43:56.119" v="5407" actId="5793"/>
        <pc:sldMkLst>
          <pc:docMk/>
          <pc:sldMk cId="2935292663" sldId="256"/>
        </pc:sldMkLst>
        <pc:spChg chg="mod">
          <ac:chgData name="Helen Howell" userId="e2147ebbe9dd9a14" providerId="LiveId" clId="{E7C6DDC3-E31D-4BA9-8379-BCF8870CA29F}" dt="2022-07-26T07:24:05.163" v="19" actId="20577"/>
          <ac:spMkLst>
            <pc:docMk/>
            <pc:sldMk cId="2935292663" sldId="256"/>
            <ac:spMk id="4" creationId="{C303EDF2-0DCC-4754-A937-5F753BB2BEB2}"/>
          </ac:spMkLst>
        </pc:spChg>
      </pc:sldChg>
      <pc:sldChg chg="modNotesTx">
        <pc:chgData name="Helen Howell" userId="e2147ebbe9dd9a14" providerId="LiveId" clId="{E7C6DDC3-E31D-4BA9-8379-BCF8870CA29F}" dt="2022-08-02T12:46:38.674" v="5956" actId="20577"/>
        <pc:sldMkLst>
          <pc:docMk/>
          <pc:sldMk cId="3092661893" sldId="257"/>
        </pc:sldMkLst>
      </pc:sldChg>
      <pc:sldChg chg="addSp modSp mod modAnim modNotesTx">
        <pc:chgData name="Helen Howell" userId="e2147ebbe9dd9a14" providerId="LiveId" clId="{E7C6DDC3-E31D-4BA9-8379-BCF8870CA29F}" dt="2022-09-12T18:55:39.655" v="15740" actId="20577"/>
        <pc:sldMkLst>
          <pc:docMk/>
          <pc:sldMk cId="2276708201" sldId="258"/>
        </pc:sldMkLst>
        <pc:spChg chg="mod">
          <ac:chgData name="Helen Howell" userId="e2147ebbe9dd9a14" providerId="LiveId" clId="{E7C6DDC3-E31D-4BA9-8379-BCF8870CA29F}" dt="2022-07-29T09:04:14.177" v="4131" actId="1076"/>
          <ac:spMkLst>
            <pc:docMk/>
            <pc:sldMk cId="2276708201" sldId="258"/>
            <ac:spMk id="2" creationId="{0E9455C5-78F3-2C83-680F-A608AE18DFDD}"/>
          </ac:spMkLst>
        </pc:spChg>
        <pc:spChg chg="add mod">
          <ac:chgData name="Helen Howell" userId="e2147ebbe9dd9a14" providerId="LiveId" clId="{E7C6DDC3-E31D-4BA9-8379-BCF8870CA29F}" dt="2022-09-12T18:55:39.655" v="15740" actId="20577"/>
          <ac:spMkLst>
            <pc:docMk/>
            <pc:sldMk cId="2276708201" sldId="258"/>
            <ac:spMk id="4" creationId="{31A4FDCE-68FC-9428-A088-4CEFEDC423BE}"/>
          </ac:spMkLst>
        </pc:spChg>
        <pc:spChg chg="mod">
          <ac:chgData name="Helen Howell" userId="e2147ebbe9dd9a14" providerId="LiveId" clId="{E7C6DDC3-E31D-4BA9-8379-BCF8870CA29F}" dt="2022-08-02T14:44:24.583" v="15407" actId="207"/>
          <ac:spMkLst>
            <pc:docMk/>
            <pc:sldMk cId="2276708201" sldId="258"/>
            <ac:spMk id="15" creationId="{11112EE8-BD81-BBC2-40E8-808CCE7E8312}"/>
          </ac:spMkLst>
        </pc:spChg>
        <pc:picChg chg="add mod">
          <ac:chgData name="Helen Howell" userId="e2147ebbe9dd9a14" providerId="LiveId" clId="{E7C6DDC3-E31D-4BA9-8379-BCF8870CA29F}" dt="2022-07-26T07:35:30.927" v="132" actId="1076"/>
          <ac:picMkLst>
            <pc:docMk/>
            <pc:sldMk cId="2276708201" sldId="258"/>
            <ac:picMk id="3" creationId="{4E405F2F-04CF-DD45-21C7-DF44E8BCAB91}"/>
          </ac:picMkLst>
        </pc:picChg>
      </pc:sldChg>
      <pc:sldChg chg="addSp modSp ord modNotesTx">
        <pc:chgData name="Helen Howell" userId="e2147ebbe9dd9a14" providerId="LiveId" clId="{E7C6DDC3-E31D-4BA9-8379-BCF8870CA29F}" dt="2022-09-12T18:55:25.807" v="15737" actId="20577"/>
        <pc:sldMkLst>
          <pc:docMk/>
          <pc:sldMk cId="3659910321" sldId="259"/>
        </pc:sldMkLst>
        <pc:spChg chg="add mod">
          <ac:chgData name="Helen Howell" userId="e2147ebbe9dd9a14" providerId="LiveId" clId="{E7C6DDC3-E31D-4BA9-8379-BCF8870CA29F}" dt="2022-07-26T07:25:01.031" v="20"/>
          <ac:spMkLst>
            <pc:docMk/>
            <pc:sldMk cId="3659910321" sldId="259"/>
            <ac:spMk id="4" creationId="{0CBBA2F6-5452-8AC7-9B75-15D881808B57}"/>
          </ac:spMkLst>
        </pc:spChg>
        <pc:picChg chg="add mod">
          <ac:chgData name="Helen Howell" userId="e2147ebbe9dd9a14" providerId="LiveId" clId="{E7C6DDC3-E31D-4BA9-8379-BCF8870CA29F}" dt="2022-07-26T07:25:09.084" v="21"/>
          <ac:picMkLst>
            <pc:docMk/>
            <pc:sldMk cId="3659910321" sldId="259"/>
            <ac:picMk id="5" creationId="{2A1E330D-EB19-DF7A-4D9A-AA4120ADE5BC}"/>
          </ac:picMkLst>
        </pc:picChg>
      </pc:sldChg>
      <pc:sldChg chg="addSp modSp add mod modNotesTx">
        <pc:chgData name="Helen Howell" userId="e2147ebbe9dd9a14" providerId="LiveId" clId="{E7C6DDC3-E31D-4BA9-8379-BCF8870CA29F}" dt="2022-08-25T14:27:37.383" v="15719" actId="14100"/>
        <pc:sldMkLst>
          <pc:docMk/>
          <pc:sldMk cId="0" sldId="281"/>
        </pc:sldMkLst>
        <pc:spChg chg="add mod">
          <ac:chgData name="Helen Howell" userId="e2147ebbe9dd9a14" providerId="LiveId" clId="{E7C6DDC3-E31D-4BA9-8379-BCF8870CA29F}" dt="2022-07-27T10:30:53.346" v="2653"/>
          <ac:spMkLst>
            <pc:docMk/>
            <pc:sldMk cId="0" sldId="281"/>
            <ac:spMk id="9" creationId="{3007B79D-3684-8EA5-1EAA-B9468DDEB4B9}"/>
          </ac:spMkLst>
        </pc:spChg>
        <pc:spChg chg="mod">
          <ac:chgData name="Helen Howell" userId="e2147ebbe9dd9a14" providerId="LiveId" clId="{E7C6DDC3-E31D-4BA9-8379-BCF8870CA29F}" dt="2022-08-25T14:27:37.383" v="15719" actId="14100"/>
          <ac:spMkLst>
            <pc:docMk/>
            <pc:sldMk cId="0" sldId="281"/>
            <ac:spMk id="281" creationId="{00000000-0000-0000-0000-000000000000}"/>
          </ac:spMkLst>
        </pc:spChg>
        <pc:graphicFrameChg chg="modGraphic">
          <ac:chgData name="Helen Howell" userId="e2147ebbe9dd9a14" providerId="LiveId" clId="{E7C6DDC3-E31D-4BA9-8379-BCF8870CA29F}" dt="2022-07-27T10:29:53.361" v="2621" actId="2164"/>
          <ac:graphicFrameMkLst>
            <pc:docMk/>
            <pc:sldMk cId="0" sldId="281"/>
            <ac:graphicFrameMk id="280" creationId="{00000000-0000-0000-0000-000000000000}"/>
          </ac:graphicFrameMkLst>
        </pc:graphicFrameChg>
        <pc:picChg chg="add mod">
          <ac:chgData name="Helen Howell" userId="e2147ebbe9dd9a14" providerId="LiveId" clId="{E7C6DDC3-E31D-4BA9-8379-BCF8870CA29F}" dt="2022-07-27T10:30:53.346" v="2653"/>
          <ac:picMkLst>
            <pc:docMk/>
            <pc:sldMk cId="0" sldId="281"/>
            <ac:picMk id="10" creationId="{490F234B-0CE0-449D-B439-BD47840B05D8}"/>
          </ac:picMkLst>
        </pc:picChg>
      </pc:sldChg>
      <pc:sldChg chg="addSp delSp modSp add mod delAnim modAnim modNotesTx">
        <pc:chgData name="Helen Howell" userId="e2147ebbe9dd9a14" providerId="LiveId" clId="{E7C6DDC3-E31D-4BA9-8379-BCF8870CA29F}" dt="2022-08-02T14:56:46.005" v="15549" actId="20577"/>
        <pc:sldMkLst>
          <pc:docMk/>
          <pc:sldMk cId="439861157" sldId="303"/>
        </pc:sldMkLst>
        <pc:spChg chg="add del mod">
          <ac:chgData name="Helen Howell" userId="e2147ebbe9dd9a14" providerId="LiveId" clId="{E7C6DDC3-E31D-4BA9-8379-BCF8870CA29F}" dt="2022-07-27T10:45:30.853" v="2770" actId="478"/>
          <ac:spMkLst>
            <pc:docMk/>
            <pc:sldMk cId="439861157" sldId="303"/>
            <ac:spMk id="2" creationId="{49EC50AC-B559-6B47-63BD-7E3293AE9AB5}"/>
          </ac:spMkLst>
        </pc:spChg>
        <pc:spChg chg="add del mod">
          <ac:chgData name="Helen Howell" userId="e2147ebbe9dd9a14" providerId="LiveId" clId="{E7C6DDC3-E31D-4BA9-8379-BCF8870CA29F}" dt="2022-07-26T18:42:59.221" v="1399" actId="478"/>
          <ac:spMkLst>
            <pc:docMk/>
            <pc:sldMk cId="439861157" sldId="303"/>
            <ac:spMk id="3" creationId="{6874A56B-C601-BB2C-86B4-AB147657DE2E}"/>
          </ac:spMkLst>
        </pc:spChg>
        <pc:spChg chg="mod">
          <ac:chgData name="Helen Howell" userId="e2147ebbe9dd9a14" providerId="LiveId" clId="{E7C6DDC3-E31D-4BA9-8379-BCF8870CA29F}" dt="2022-08-02T14:44:37.073" v="15409" actId="207"/>
          <ac:spMkLst>
            <pc:docMk/>
            <pc:sldMk cId="439861157" sldId="303"/>
            <ac:spMk id="5" creationId="{DB64B17B-F3E2-8402-0BCC-8E460A6111DF}"/>
          </ac:spMkLst>
        </pc:spChg>
        <pc:spChg chg="add mod">
          <ac:chgData name="Helen Howell" userId="e2147ebbe9dd9a14" providerId="LiveId" clId="{E7C6DDC3-E31D-4BA9-8379-BCF8870CA29F}" dt="2022-07-26T18:34:47.940" v="1173"/>
          <ac:spMkLst>
            <pc:docMk/>
            <pc:sldMk cId="439861157" sldId="303"/>
            <ac:spMk id="6" creationId="{13818917-562F-98C4-AABF-060080B95C29}"/>
          </ac:spMkLst>
        </pc:spChg>
        <pc:spChg chg="mod">
          <ac:chgData name="Helen Howell" userId="e2147ebbe9dd9a14" providerId="LiveId" clId="{E7C6DDC3-E31D-4BA9-8379-BCF8870CA29F}" dt="2022-08-02T14:44:44.239" v="15411" actId="207"/>
          <ac:spMkLst>
            <pc:docMk/>
            <pc:sldMk cId="439861157" sldId="303"/>
            <ac:spMk id="8" creationId="{8F45D12F-7889-D3F2-5A23-032C98489256}"/>
          </ac:spMkLst>
        </pc:spChg>
        <pc:spChg chg="mod">
          <ac:chgData name="Helen Howell" userId="e2147ebbe9dd9a14" providerId="LiveId" clId="{E7C6DDC3-E31D-4BA9-8379-BCF8870CA29F}" dt="2022-08-02T14:44:40.887" v="15410" actId="207"/>
          <ac:spMkLst>
            <pc:docMk/>
            <pc:sldMk cId="439861157" sldId="303"/>
            <ac:spMk id="9" creationId="{74BF5E4B-34DC-D153-2F66-132592DDF79E}"/>
          </ac:spMkLst>
        </pc:spChg>
        <pc:spChg chg="add del mod">
          <ac:chgData name="Helen Howell" userId="e2147ebbe9dd9a14" providerId="LiveId" clId="{E7C6DDC3-E31D-4BA9-8379-BCF8870CA29F}" dt="2022-07-27T10:45:23.681" v="2768" actId="478"/>
          <ac:spMkLst>
            <pc:docMk/>
            <pc:sldMk cId="439861157" sldId="303"/>
            <ac:spMk id="10" creationId="{5B694D83-395E-FC12-4D6C-1E965AED45F1}"/>
          </ac:spMkLst>
        </pc:spChg>
        <pc:picChg chg="add mod">
          <ac:chgData name="Helen Howell" userId="e2147ebbe9dd9a14" providerId="LiveId" clId="{E7C6DDC3-E31D-4BA9-8379-BCF8870CA29F}" dt="2022-07-26T18:34:47.940" v="1173"/>
          <ac:picMkLst>
            <pc:docMk/>
            <pc:sldMk cId="439861157" sldId="303"/>
            <ac:picMk id="7" creationId="{DB3E9EB2-B2DB-0967-A155-DE1713385079}"/>
          </ac:picMkLst>
        </pc:picChg>
      </pc:sldChg>
      <pc:sldChg chg="addSp modSp add mod modAnim modNotesTx">
        <pc:chgData name="Helen Howell" userId="e2147ebbe9dd9a14" providerId="LiveId" clId="{E7C6DDC3-E31D-4BA9-8379-BCF8870CA29F}" dt="2023-05-31T15:25:04.907" v="16435" actId="1076"/>
        <pc:sldMkLst>
          <pc:docMk/>
          <pc:sldMk cId="1114779363" sldId="320"/>
        </pc:sldMkLst>
        <pc:spChg chg="mod">
          <ac:chgData name="Helen Howell" userId="e2147ebbe9dd9a14" providerId="LiveId" clId="{E7C6DDC3-E31D-4BA9-8379-BCF8870CA29F}" dt="2022-08-01T18:24:32.655" v="4297" actId="1076"/>
          <ac:spMkLst>
            <pc:docMk/>
            <pc:sldMk cId="1114779363" sldId="320"/>
            <ac:spMk id="2" creationId="{30C2FD7F-0D82-47BA-961A-9B48A92095F5}"/>
          </ac:spMkLst>
        </pc:spChg>
        <pc:spChg chg="add mod">
          <ac:chgData name="Helen Howell" userId="e2147ebbe9dd9a14" providerId="LiveId" clId="{E7C6DDC3-E31D-4BA9-8379-BCF8870CA29F}" dt="2022-08-19T13:55:42.914" v="15711" actId="1076"/>
          <ac:spMkLst>
            <pc:docMk/>
            <pc:sldMk cId="1114779363" sldId="320"/>
            <ac:spMk id="3" creationId="{4218BF76-1641-19FA-04DB-30E018965C31}"/>
          </ac:spMkLst>
        </pc:spChg>
        <pc:spChg chg="mod ord">
          <ac:chgData name="Helen Howell" userId="e2147ebbe9dd9a14" providerId="LiveId" clId="{E7C6DDC3-E31D-4BA9-8379-BCF8870CA29F}" dt="2023-05-01T15:01:19.756" v="16426" actId="1076"/>
          <ac:spMkLst>
            <pc:docMk/>
            <pc:sldMk cId="1114779363" sldId="320"/>
            <ac:spMk id="15" creationId="{6FF34D21-D68D-496B-8B25-62023416CFEE}"/>
          </ac:spMkLst>
        </pc:spChg>
        <pc:spChg chg="mod">
          <ac:chgData name="Helen Howell" userId="e2147ebbe9dd9a14" providerId="LiveId" clId="{E7C6DDC3-E31D-4BA9-8379-BCF8870CA29F}" dt="2023-05-01T15:01:19.756" v="16426" actId="1076"/>
          <ac:spMkLst>
            <pc:docMk/>
            <pc:sldMk cId="1114779363" sldId="320"/>
            <ac:spMk id="16" creationId="{99BCF651-4E9F-4680-8F8F-E981DD5981F0}"/>
          </ac:spMkLst>
        </pc:spChg>
        <pc:spChg chg="mod">
          <ac:chgData name="Helen Howell" userId="e2147ebbe9dd9a14" providerId="LiveId" clId="{E7C6DDC3-E31D-4BA9-8379-BCF8870CA29F}" dt="2022-08-01T18:37:22.578" v="5095" actId="20577"/>
          <ac:spMkLst>
            <pc:docMk/>
            <pc:sldMk cId="1114779363" sldId="320"/>
            <ac:spMk id="17" creationId="{7BDDC110-0A7C-4921-AFFD-55900EAE1186}"/>
          </ac:spMkLst>
        </pc:spChg>
        <pc:spChg chg="mod">
          <ac:chgData name="Helen Howell" userId="e2147ebbe9dd9a14" providerId="LiveId" clId="{E7C6DDC3-E31D-4BA9-8379-BCF8870CA29F}" dt="2023-05-01T15:01:19.756" v="16426" actId="1076"/>
          <ac:spMkLst>
            <pc:docMk/>
            <pc:sldMk cId="1114779363" sldId="320"/>
            <ac:spMk id="18" creationId="{15583E24-CE18-4AD1-BCB8-5E6974DF3A96}"/>
          </ac:spMkLst>
        </pc:spChg>
        <pc:spChg chg="mod">
          <ac:chgData name="Helen Howell" userId="e2147ebbe9dd9a14" providerId="LiveId" clId="{E7C6DDC3-E31D-4BA9-8379-BCF8870CA29F}" dt="2023-05-01T15:01:19.756" v="16426" actId="1076"/>
          <ac:spMkLst>
            <pc:docMk/>
            <pc:sldMk cId="1114779363" sldId="320"/>
            <ac:spMk id="23" creationId="{350201AF-B9BB-4AB4-8BC6-FD8EF1687C61}"/>
          </ac:spMkLst>
        </pc:spChg>
        <pc:spChg chg="mod">
          <ac:chgData name="Helen Howell" userId="e2147ebbe9dd9a14" providerId="LiveId" clId="{E7C6DDC3-E31D-4BA9-8379-BCF8870CA29F}" dt="2023-05-01T15:01:19.756" v="16426" actId="1076"/>
          <ac:spMkLst>
            <pc:docMk/>
            <pc:sldMk cId="1114779363" sldId="320"/>
            <ac:spMk id="25" creationId="{72F551E2-1E20-4E3B-AC73-6E592D7FF559}"/>
          </ac:spMkLst>
        </pc:spChg>
        <pc:spChg chg="mod">
          <ac:chgData name="Helen Howell" userId="e2147ebbe9dd9a14" providerId="LiveId" clId="{E7C6DDC3-E31D-4BA9-8379-BCF8870CA29F}" dt="2023-05-01T15:01:19.756" v="16426" actId="1076"/>
          <ac:spMkLst>
            <pc:docMk/>
            <pc:sldMk cId="1114779363" sldId="320"/>
            <ac:spMk id="26" creationId="{9CD601DC-640D-4F33-9347-6895BDD64506}"/>
          </ac:spMkLst>
        </pc:spChg>
        <pc:spChg chg="add mod">
          <ac:chgData name="Helen Howell" userId="e2147ebbe9dd9a14" providerId="LiveId" clId="{E7C6DDC3-E31D-4BA9-8379-BCF8870CA29F}" dt="2022-08-01T18:23:53.446" v="4269"/>
          <ac:spMkLst>
            <pc:docMk/>
            <pc:sldMk cId="1114779363" sldId="320"/>
            <ac:spMk id="27" creationId="{A6A7B7CC-256B-8F6D-C974-EB458090A4B5}"/>
          </ac:spMkLst>
        </pc:spChg>
        <pc:spChg chg="add mod">
          <ac:chgData name="Helen Howell" userId="e2147ebbe9dd9a14" providerId="LiveId" clId="{E7C6DDC3-E31D-4BA9-8379-BCF8870CA29F}" dt="2023-05-31T15:25:00.912" v="16434" actId="1076"/>
          <ac:spMkLst>
            <pc:docMk/>
            <pc:sldMk cId="1114779363" sldId="320"/>
            <ac:spMk id="32" creationId="{7E10D5E3-FC7B-45FD-D773-4A6B082E7273}"/>
          </ac:spMkLst>
        </pc:spChg>
        <pc:spChg chg="add mod">
          <ac:chgData name="Helen Howell" userId="e2147ebbe9dd9a14" providerId="LiveId" clId="{E7C6DDC3-E31D-4BA9-8379-BCF8870CA29F}" dt="2023-05-31T15:25:04.907" v="16435" actId="1076"/>
          <ac:spMkLst>
            <pc:docMk/>
            <pc:sldMk cId="1114779363" sldId="320"/>
            <ac:spMk id="33" creationId="{F87339AB-2B4A-C63E-B18D-CC234ACAABD3}"/>
          </ac:spMkLst>
        </pc:spChg>
        <pc:picChg chg="add mod">
          <ac:chgData name="Helen Howell" userId="e2147ebbe9dd9a14" providerId="LiveId" clId="{E7C6DDC3-E31D-4BA9-8379-BCF8870CA29F}" dt="2022-08-01T18:23:53.446" v="4269"/>
          <ac:picMkLst>
            <pc:docMk/>
            <pc:sldMk cId="1114779363" sldId="320"/>
            <ac:picMk id="28" creationId="{BB192674-4F9D-92B3-382B-1C2D158A7A4B}"/>
          </ac:picMkLst>
        </pc:picChg>
        <pc:picChg chg="add mod">
          <ac:chgData name="Helen Howell" userId="e2147ebbe9dd9a14" providerId="LiveId" clId="{E7C6DDC3-E31D-4BA9-8379-BCF8870CA29F}" dt="2023-05-01T15:01:19.756" v="16426" actId="1076"/>
          <ac:picMkLst>
            <pc:docMk/>
            <pc:sldMk cId="1114779363" sldId="320"/>
            <ac:picMk id="29" creationId="{1C0AC642-EBD2-C4D2-EA23-4791D10AE51B}"/>
          </ac:picMkLst>
        </pc:picChg>
        <pc:picChg chg="add mod">
          <ac:chgData name="Helen Howell" userId="e2147ebbe9dd9a14" providerId="LiveId" clId="{E7C6DDC3-E31D-4BA9-8379-BCF8870CA29F}" dt="2022-08-01T18:37:29.148" v="5096" actId="1076"/>
          <ac:picMkLst>
            <pc:docMk/>
            <pc:sldMk cId="1114779363" sldId="320"/>
            <ac:picMk id="30" creationId="{A2F1947C-635B-8E1C-5D34-E629BC0FA560}"/>
          </ac:picMkLst>
        </pc:picChg>
        <pc:picChg chg="add mod">
          <ac:chgData name="Helen Howell" userId="e2147ebbe9dd9a14" providerId="LiveId" clId="{E7C6DDC3-E31D-4BA9-8379-BCF8870CA29F}" dt="2022-08-01T18:26:25.999" v="4318" actId="1076"/>
          <ac:picMkLst>
            <pc:docMk/>
            <pc:sldMk cId="1114779363" sldId="320"/>
            <ac:picMk id="31" creationId="{9D5BBA8F-F683-B628-EE67-6F8D3090BAA3}"/>
          </ac:picMkLst>
        </pc:picChg>
        <pc:cxnChg chg="mod">
          <ac:chgData name="Helen Howell" userId="e2147ebbe9dd9a14" providerId="LiveId" clId="{E7C6DDC3-E31D-4BA9-8379-BCF8870CA29F}" dt="2023-05-01T15:01:19.756" v="16426" actId="1076"/>
          <ac:cxnSpMkLst>
            <pc:docMk/>
            <pc:sldMk cId="1114779363" sldId="320"/>
            <ac:cxnSpMk id="19" creationId="{BA98FB6A-0A6F-4983-942E-59D158C86B82}"/>
          </ac:cxnSpMkLst>
        </pc:cxnChg>
        <pc:cxnChg chg="mod">
          <ac:chgData name="Helen Howell" userId="e2147ebbe9dd9a14" providerId="LiveId" clId="{E7C6DDC3-E31D-4BA9-8379-BCF8870CA29F}" dt="2023-05-01T15:01:19.756" v="16426" actId="1076"/>
          <ac:cxnSpMkLst>
            <pc:docMk/>
            <pc:sldMk cId="1114779363" sldId="320"/>
            <ac:cxnSpMk id="20" creationId="{BB701768-03FB-469A-AD30-FE592624D082}"/>
          </ac:cxnSpMkLst>
        </pc:cxnChg>
        <pc:cxnChg chg="mod">
          <ac:chgData name="Helen Howell" userId="e2147ebbe9dd9a14" providerId="LiveId" clId="{E7C6DDC3-E31D-4BA9-8379-BCF8870CA29F}" dt="2023-05-01T15:01:19.756" v="16426" actId="1076"/>
          <ac:cxnSpMkLst>
            <pc:docMk/>
            <pc:sldMk cId="1114779363" sldId="320"/>
            <ac:cxnSpMk id="21" creationId="{7DF62594-A034-4FA5-BB10-A297A3CA9C2A}"/>
          </ac:cxnSpMkLst>
        </pc:cxnChg>
        <pc:cxnChg chg="mod">
          <ac:chgData name="Helen Howell" userId="e2147ebbe9dd9a14" providerId="LiveId" clId="{E7C6DDC3-E31D-4BA9-8379-BCF8870CA29F}" dt="2023-05-01T15:01:19.756" v="16426" actId="1076"/>
          <ac:cxnSpMkLst>
            <pc:docMk/>
            <pc:sldMk cId="1114779363" sldId="320"/>
            <ac:cxnSpMk id="22" creationId="{A14D3FDE-043D-4558-8A95-8AA0D3B361F2}"/>
          </ac:cxnSpMkLst>
        </pc:cxnChg>
      </pc:sldChg>
      <pc:sldChg chg="addSp delSp modSp add mod delAnim modNotesTx">
        <pc:chgData name="Helen Howell" userId="e2147ebbe9dd9a14" providerId="LiveId" clId="{E7C6DDC3-E31D-4BA9-8379-BCF8870CA29F}" dt="2022-09-12T18:57:00.963" v="15755" actId="20577"/>
        <pc:sldMkLst>
          <pc:docMk/>
          <pc:sldMk cId="872085105" sldId="327"/>
        </pc:sldMkLst>
        <pc:spChg chg="mod">
          <ac:chgData name="Helen Howell" userId="e2147ebbe9dd9a14" providerId="LiveId" clId="{E7C6DDC3-E31D-4BA9-8379-BCF8870CA29F}" dt="2022-09-12T18:57:00.963" v="15755" actId="20577"/>
          <ac:spMkLst>
            <pc:docMk/>
            <pc:sldMk cId="872085105" sldId="327"/>
            <ac:spMk id="3" creationId="{F059BDE9-D8F6-41B8-96ED-7F46606C1827}"/>
          </ac:spMkLst>
        </pc:spChg>
        <pc:spChg chg="mod">
          <ac:chgData name="Helen Howell" userId="e2147ebbe9dd9a14" providerId="LiveId" clId="{E7C6DDC3-E31D-4BA9-8379-BCF8870CA29F}" dt="2022-07-26T07:27:39.789" v="121" actId="1076"/>
          <ac:spMkLst>
            <pc:docMk/>
            <pc:sldMk cId="872085105" sldId="327"/>
            <ac:spMk id="4" creationId="{73987587-777F-E3BF-F881-DBF1E05FAF20}"/>
          </ac:spMkLst>
        </pc:spChg>
        <pc:spChg chg="add mod">
          <ac:chgData name="Helen Howell" userId="e2147ebbe9dd9a14" providerId="LiveId" clId="{E7C6DDC3-E31D-4BA9-8379-BCF8870CA29F}" dt="2022-07-26T07:27:06.573" v="117"/>
          <ac:spMkLst>
            <pc:docMk/>
            <pc:sldMk cId="872085105" sldId="327"/>
            <ac:spMk id="6" creationId="{DA826A60-D27A-6CC7-49C0-819E5BC9059D}"/>
          </ac:spMkLst>
        </pc:spChg>
        <pc:spChg chg="del">
          <ac:chgData name="Helen Howell" userId="e2147ebbe9dd9a14" providerId="LiveId" clId="{E7C6DDC3-E31D-4BA9-8379-BCF8870CA29F}" dt="2022-07-26T07:26:10.298" v="23" actId="478"/>
          <ac:spMkLst>
            <pc:docMk/>
            <pc:sldMk cId="872085105" sldId="327"/>
            <ac:spMk id="7" creationId="{4633595D-24BC-FC3B-4E79-AEC7ED5C69AF}"/>
          </ac:spMkLst>
        </pc:spChg>
        <pc:picChg chg="add mod">
          <ac:chgData name="Helen Howell" userId="e2147ebbe9dd9a14" providerId="LiveId" clId="{E7C6DDC3-E31D-4BA9-8379-BCF8870CA29F}" dt="2022-07-26T07:27:06.573" v="117"/>
          <ac:picMkLst>
            <pc:docMk/>
            <pc:sldMk cId="872085105" sldId="327"/>
            <ac:picMk id="8" creationId="{AF4E78E5-5AC6-5EF3-DD71-71A0775A6CD9}"/>
          </ac:picMkLst>
        </pc:picChg>
        <pc:picChg chg="mod">
          <ac:chgData name="Helen Howell" userId="e2147ebbe9dd9a14" providerId="LiveId" clId="{E7C6DDC3-E31D-4BA9-8379-BCF8870CA29F}" dt="2022-07-26T07:27:26.646" v="120" actId="1076"/>
          <ac:picMkLst>
            <pc:docMk/>
            <pc:sldMk cId="872085105" sldId="327"/>
            <ac:picMk id="1026" creationId="{D93B1EC6-E848-4762-B912-5B598374E6F8}"/>
          </ac:picMkLst>
        </pc:picChg>
      </pc:sldChg>
      <pc:sldChg chg="new del">
        <pc:chgData name="Helen Howell" userId="e2147ebbe9dd9a14" providerId="LiveId" clId="{E7C6DDC3-E31D-4BA9-8379-BCF8870CA29F}" dt="2022-07-26T16:52:25.497" v="723" actId="680"/>
        <pc:sldMkLst>
          <pc:docMk/>
          <pc:sldMk cId="1380239047" sldId="328"/>
        </pc:sldMkLst>
      </pc:sldChg>
      <pc:sldChg chg="addSp delSp modSp add del mod modNotesTx">
        <pc:chgData name="Helen Howell" userId="e2147ebbe9dd9a14" providerId="LiveId" clId="{E7C6DDC3-E31D-4BA9-8379-BCF8870CA29F}" dt="2022-09-12T18:56:14.999" v="15743" actId="313"/>
        <pc:sldMkLst>
          <pc:docMk/>
          <pc:sldMk cId="2573745081" sldId="328"/>
        </pc:sldMkLst>
        <pc:spChg chg="del">
          <ac:chgData name="Helen Howell" userId="e2147ebbe9dd9a14" providerId="LiveId" clId="{E7C6DDC3-E31D-4BA9-8379-BCF8870CA29F}" dt="2022-07-26T16:52:45.438" v="744" actId="478"/>
          <ac:spMkLst>
            <pc:docMk/>
            <pc:sldMk cId="2573745081" sldId="328"/>
            <ac:spMk id="2" creationId="{0E9455C5-78F3-2C83-680F-A608AE18DFDD}"/>
          </ac:spMkLst>
        </pc:spChg>
        <pc:spChg chg="add mod">
          <ac:chgData name="Helen Howell" userId="e2147ebbe9dd9a14" providerId="LiveId" clId="{E7C6DDC3-E31D-4BA9-8379-BCF8870CA29F}" dt="2022-09-12T18:56:14.999" v="15743" actId="313"/>
          <ac:spMkLst>
            <pc:docMk/>
            <pc:sldMk cId="2573745081" sldId="328"/>
            <ac:spMk id="2" creationId="{D799CFDC-7191-17A6-B43D-51C80149AE5C}"/>
          </ac:spMkLst>
        </pc:spChg>
        <pc:spChg chg="mod">
          <ac:chgData name="Helen Howell" userId="e2147ebbe9dd9a14" providerId="LiveId" clId="{E7C6DDC3-E31D-4BA9-8379-BCF8870CA29F}" dt="2022-08-02T14:44:29.112" v="15408" actId="207"/>
          <ac:spMkLst>
            <pc:docMk/>
            <pc:sldMk cId="2573745081" sldId="328"/>
            <ac:spMk id="15" creationId="{11112EE8-BD81-BBC2-40E8-808CCE7E8312}"/>
          </ac:spMkLst>
        </pc:spChg>
        <pc:graphicFrameChg chg="add mod modGraphic">
          <ac:chgData name="Helen Howell" userId="e2147ebbe9dd9a14" providerId="LiveId" clId="{E7C6DDC3-E31D-4BA9-8379-BCF8870CA29F}" dt="2022-08-02T14:12:23.052" v="11453" actId="1076"/>
          <ac:graphicFrameMkLst>
            <pc:docMk/>
            <pc:sldMk cId="2573745081" sldId="328"/>
            <ac:graphicFrameMk id="4" creationId="{DAF6873F-6AA1-DCE3-01B4-E9F6DBFA612B}"/>
          </ac:graphicFrameMkLst>
        </pc:graphicFrameChg>
        <pc:picChg chg="del">
          <ac:chgData name="Helen Howell" userId="e2147ebbe9dd9a14" providerId="LiveId" clId="{E7C6DDC3-E31D-4BA9-8379-BCF8870CA29F}" dt="2022-07-26T16:52:42.500" v="743" actId="478"/>
          <ac:picMkLst>
            <pc:docMk/>
            <pc:sldMk cId="2573745081" sldId="328"/>
            <ac:picMk id="3" creationId="{4E405F2F-04CF-DD45-21C7-DF44E8BCAB91}"/>
          </ac:picMkLst>
        </pc:picChg>
      </pc:sldChg>
      <pc:sldChg chg="addSp modSp add mod modNotesTx">
        <pc:chgData name="Helen Howell" userId="e2147ebbe9dd9a14" providerId="LiveId" clId="{E7C6DDC3-E31D-4BA9-8379-BCF8870CA29F}" dt="2022-09-12T18:57:21.570" v="15760" actId="20577"/>
        <pc:sldMkLst>
          <pc:docMk/>
          <pc:sldMk cId="3297767058" sldId="334"/>
        </pc:sldMkLst>
        <pc:spChg chg="mod">
          <ac:chgData name="Helen Howell" userId="e2147ebbe9dd9a14" providerId="LiveId" clId="{E7C6DDC3-E31D-4BA9-8379-BCF8870CA29F}" dt="2022-08-02T14:11:09.030" v="11329" actId="1076"/>
          <ac:spMkLst>
            <pc:docMk/>
            <pc:sldMk cId="3297767058" sldId="334"/>
            <ac:spMk id="2" creationId="{22D2694F-DD87-501D-9E4C-C433FD66EF80}"/>
          </ac:spMkLst>
        </pc:spChg>
        <pc:spChg chg="add mod ord">
          <ac:chgData name="Helen Howell" userId="e2147ebbe9dd9a14" providerId="LiveId" clId="{E7C6DDC3-E31D-4BA9-8379-BCF8870CA29F}" dt="2022-07-26T18:44:02.897" v="1403" actId="171"/>
          <ac:spMkLst>
            <pc:docMk/>
            <pc:sldMk cId="3297767058" sldId="334"/>
            <ac:spMk id="6" creationId="{7E9BCFF6-385D-71D7-F410-033A93BE3304}"/>
          </ac:spMkLst>
        </pc:spChg>
        <pc:graphicFrameChg chg="mod modGraphic">
          <ac:chgData name="Helen Howell" userId="e2147ebbe9dd9a14" providerId="LiveId" clId="{E7C6DDC3-E31D-4BA9-8379-BCF8870CA29F}" dt="2022-07-27T09:25:15.855" v="1732" actId="20577"/>
          <ac:graphicFrameMkLst>
            <pc:docMk/>
            <pc:sldMk cId="3297767058" sldId="334"/>
            <ac:graphicFrameMk id="4" creationId="{AC65E6AD-E6E6-4104-E415-646A127F9634}"/>
          </ac:graphicFrameMkLst>
        </pc:graphicFrameChg>
        <pc:picChg chg="add mod">
          <ac:chgData name="Helen Howell" userId="e2147ebbe9dd9a14" providerId="LiveId" clId="{E7C6DDC3-E31D-4BA9-8379-BCF8870CA29F}" dt="2022-07-26T18:43:47.617" v="1401"/>
          <ac:picMkLst>
            <pc:docMk/>
            <pc:sldMk cId="3297767058" sldId="334"/>
            <ac:picMk id="5" creationId="{DCA688CF-61CB-9F81-CE2F-4A65C7C85B3E}"/>
          </ac:picMkLst>
        </pc:picChg>
      </pc:sldChg>
      <pc:sldChg chg="addSp delSp modSp new mod modAnim modNotesTx">
        <pc:chgData name="Helen Howell" userId="e2147ebbe9dd9a14" providerId="LiveId" clId="{E7C6DDC3-E31D-4BA9-8379-BCF8870CA29F}" dt="2023-05-31T15:22:15.317" v="16433" actId="1076"/>
        <pc:sldMkLst>
          <pc:docMk/>
          <pc:sldMk cId="3250039114" sldId="335"/>
        </pc:sldMkLst>
        <pc:spChg chg="mod">
          <ac:chgData name="Helen Howell" userId="e2147ebbe9dd9a14" providerId="LiveId" clId="{E7C6DDC3-E31D-4BA9-8379-BCF8870CA29F}" dt="2022-07-27T10:21:00.263" v="1968" actId="20577"/>
          <ac:spMkLst>
            <pc:docMk/>
            <pc:sldMk cId="3250039114" sldId="335"/>
            <ac:spMk id="2" creationId="{BBC19AE2-4239-6E9C-975F-F475E899B086}"/>
          </ac:spMkLst>
        </pc:spChg>
        <pc:spChg chg="mod">
          <ac:chgData name="Helen Howell" userId="e2147ebbe9dd9a14" providerId="LiveId" clId="{E7C6DDC3-E31D-4BA9-8379-BCF8870CA29F}" dt="2022-07-27T10:31:21.283" v="2657" actId="1076"/>
          <ac:spMkLst>
            <pc:docMk/>
            <pc:sldMk cId="3250039114" sldId="335"/>
            <ac:spMk id="3" creationId="{43AE407B-D2E2-6248-9946-A618B0EC3F28}"/>
          </ac:spMkLst>
        </pc:spChg>
        <pc:spChg chg="add mod">
          <ac:chgData name="Helen Howell" userId="e2147ebbe9dd9a14" providerId="LiveId" clId="{E7C6DDC3-E31D-4BA9-8379-BCF8870CA29F}" dt="2022-07-27T09:59:55.609" v="1734"/>
          <ac:spMkLst>
            <pc:docMk/>
            <pc:sldMk cId="3250039114" sldId="335"/>
            <ac:spMk id="4" creationId="{83474485-1FFB-9C51-846E-28E8F35FCE54}"/>
          </ac:spMkLst>
        </pc:spChg>
        <pc:spChg chg="add mod">
          <ac:chgData name="Helen Howell" userId="e2147ebbe9dd9a14" providerId="LiveId" clId="{E7C6DDC3-E31D-4BA9-8379-BCF8870CA29F}" dt="2023-05-01T15:00:17.763" v="16424" actId="1076"/>
          <ac:spMkLst>
            <pc:docMk/>
            <pc:sldMk cId="3250039114" sldId="335"/>
            <ac:spMk id="6" creationId="{1FCF6CAA-012B-2E11-BFE5-44FF0A6C87D2}"/>
          </ac:spMkLst>
        </pc:spChg>
        <pc:spChg chg="add mod">
          <ac:chgData name="Helen Howell" userId="e2147ebbe9dd9a14" providerId="LiveId" clId="{E7C6DDC3-E31D-4BA9-8379-BCF8870CA29F}" dt="2023-05-01T15:00:17.763" v="16424" actId="1076"/>
          <ac:spMkLst>
            <pc:docMk/>
            <pc:sldMk cId="3250039114" sldId="335"/>
            <ac:spMk id="7" creationId="{15327CFF-78CC-37DE-040C-F82AB4DFD907}"/>
          </ac:spMkLst>
        </pc:spChg>
        <pc:spChg chg="add mod">
          <ac:chgData name="Helen Howell" userId="e2147ebbe9dd9a14" providerId="LiveId" clId="{E7C6DDC3-E31D-4BA9-8379-BCF8870CA29F}" dt="2023-05-31T15:22:11.450" v="16432" actId="1076"/>
          <ac:spMkLst>
            <pc:docMk/>
            <pc:sldMk cId="3250039114" sldId="335"/>
            <ac:spMk id="8" creationId="{164CB658-8BA8-F798-568E-DB2401A88747}"/>
          </ac:spMkLst>
        </pc:spChg>
        <pc:spChg chg="add mod">
          <ac:chgData name="Helen Howell" userId="e2147ebbe9dd9a14" providerId="LiveId" clId="{E7C6DDC3-E31D-4BA9-8379-BCF8870CA29F}" dt="2023-05-31T15:22:15.317" v="16433" actId="1076"/>
          <ac:spMkLst>
            <pc:docMk/>
            <pc:sldMk cId="3250039114" sldId="335"/>
            <ac:spMk id="9" creationId="{10046A4E-C8B5-3029-6CD0-652571600C85}"/>
          </ac:spMkLst>
        </pc:spChg>
        <pc:spChg chg="add del mod">
          <ac:chgData name="Helen Howell" userId="e2147ebbe9dd9a14" providerId="LiveId" clId="{E7C6DDC3-E31D-4BA9-8379-BCF8870CA29F}" dt="2022-08-02T14:47:00.918" v="15482" actId="478"/>
          <ac:spMkLst>
            <pc:docMk/>
            <pc:sldMk cId="3250039114" sldId="335"/>
            <ac:spMk id="15" creationId="{2C50D8EE-3C18-4902-B29E-714ACE3A052C}"/>
          </ac:spMkLst>
        </pc:spChg>
        <pc:grpChg chg="add mod">
          <ac:chgData name="Helen Howell" userId="e2147ebbe9dd9a14" providerId="LiveId" clId="{E7C6DDC3-E31D-4BA9-8379-BCF8870CA29F}" dt="2023-05-01T15:00:17.763" v="16424" actId="1076"/>
          <ac:grpSpMkLst>
            <pc:docMk/>
            <pc:sldMk cId="3250039114" sldId="335"/>
            <ac:grpSpMk id="14" creationId="{7987E1BE-68FA-0793-CE51-FB955C8EB202}"/>
          </ac:grpSpMkLst>
        </pc:grpChg>
        <pc:picChg chg="add mod">
          <ac:chgData name="Helen Howell" userId="e2147ebbe9dd9a14" providerId="LiveId" clId="{E7C6DDC3-E31D-4BA9-8379-BCF8870CA29F}" dt="2022-07-27T09:59:55.609" v="1734"/>
          <ac:picMkLst>
            <pc:docMk/>
            <pc:sldMk cId="3250039114" sldId="335"/>
            <ac:picMk id="5" creationId="{26BD70A6-D9B7-978E-7135-268EF8A32056}"/>
          </ac:picMkLst>
        </pc:picChg>
        <pc:cxnChg chg="add mod">
          <ac:chgData name="Helen Howell" userId="e2147ebbe9dd9a14" providerId="LiveId" clId="{E7C6DDC3-E31D-4BA9-8379-BCF8870CA29F}" dt="2022-07-27T10:44:45.946" v="2765" actId="1076"/>
          <ac:cxnSpMkLst>
            <pc:docMk/>
            <pc:sldMk cId="3250039114" sldId="335"/>
            <ac:cxnSpMk id="11" creationId="{047CBFFF-178E-07E2-2EC9-FCCFB2048270}"/>
          </ac:cxnSpMkLst>
        </pc:cxnChg>
        <pc:cxnChg chg="add mod">
          <ac:chgData name="Helen Howell" userId="e2147ebbe9dd9a14" providerId="LiveId" clId="{E7C6DDC3-E31D-4BA9-8379-BCF8870CA29F}" dt="2022-07-27T10:44:51.457" v="2766" actId="1076"/>
          <ac:cxnSpMkLst>
            <pc:docMk/>
            <pc:sldMk cId="3250039114" sldId="335"/>
            <ac:cxnSpMk id="12" creationId="{0AFCCC81-CBBA-D3B8-838D-060CFEDA2D31}"/>
          </ac:cxnSpMkLst>
        </pc:cxnChg>
        <pc:cxnChg chg="add mod">
          <ac:chgData name="Helen Howell" userId="e2147ebbe9dd9a14" providerId="LiveId" clId="{E7C6DDC3-E31D-4BA9-8379-BCF8870CA29F}" dt="2022-07-27T10:45:03.856" v="2767" actId="1076"/>
          <ac:cxnSpMkLst>
            <pc:docMk/>
            <pc:sldMk cId="3250039114" sldId="335"/>
            <ac:cxnSpMk id="13" creationId="{6EF6F80A-DB6D-3060-0A60-EE83D5FC9CE9}"/>
          </ac:cxnSpMkLst>
        </pc:cxnChg>
      </pc:sldChg>
      <pc:sldChg chg="addSp modSp new mod modNotesTx">
        <pc:chgData name="Helen Howell" userId="e2147ebbe9dd9a14" providerId="LiveId" clId="{E7C6DDC3-E31D-4BA9-8379-BCF8870CA29F}" dt="2022-09-12T18:58:19.153" v="15761" actId="313"/>
        <pc:sldMkLst>
          <pc:docMk/>
          <pc:sldMk cId="1548573130" sldId="336"/>
        </pc:sldMkLst>
        <pc:spChg chg="mod">
          <ac:chgData name="Helen Howell" userId="e2147ebbe9dd9a14" providerId="LiveId" clId="{E7C6DDC3-E31D-4BA9-8379-BCF8870CA29F}" dt="2022-07-27T10:52:32.189" v="2986" actId="1076"/>
          <ac:spMkLst>
            <pc:docMk/>
            <pc:sldMk cId="1548573130" sldId="336"/>
            <ac:spMk id="2" creationId="{1A8B10D0-D759-8CED-AFD7-11B86A9B3329}"/>
          </ac:spMkLst>
        </pc:spChg>
        <pc:spChg chg="mod">
          <ac:chgData name="Helen Howell" userId="e2147ebbe9dd9a14" providerId="LiveId" clId="{E7C6DDC3-E31D-4BA9-8379-BCF8870CA29F}" dt="2022-09-12T18:58:19.153" v="15761" actId="313"/>
          <ac:spMkLst>
            <pc:docMk/>
            <pc:sldMk cId="1548573130" sldId="336"/>
            <ac:spMk id="3" creationId="{E8EA12EF-AEE6-A861-7B1B-B3B8BA259F1C}"/>
          </ac:spMkLst>
        </pc:spChg>
        <pc:spChg chg="add mod">
          <ac:chgData name="Helen Howell" userId="e2147ebbe9dd9a14" providerId="LiveId" clId="{E7C6DDC3-E31D-4BA9-8379-BCF8870CA29F}" dt="2022-07-27T10:52:46.323" v="2989"/>
          <ac:spMkLst>
            <pc:docMk/>
            <pc:sldMk cId="1548573130" sldId="336"/>
            <ac:spMk id="4" creationId="{11A8FAEA-CD16-C278-413F-D620C27AAF25}"/>
          </ac:spMkLst>
        </pc:spChg>
        <pc:picChg chg="add mod">
          <ac:chgData name="Helen Howell" userId="e2147ebbe9dd9a14" providerId="LiveId" clId="{E7C6DDC3-E31D-4BA9-8379-BCF8870CA29F}" dt="2022-07-27T10:52:46.323" v="2989"/>
          <ac:picMkLst>
            <pc:docMk/>
            <pc:sldMk cId="1548573130" sldId="336"/>
            <ac:picMk id="5" creationId="{25C54137-DE98-D753-AECD-209DAAF159FB}"/>
          </ac:picMkLst>
        </pc:picChg>
      </pc:sldChg>
      <pc:sldChg chg="addSp modSp add mod modNotesTx">
        <pc:chgData name="Helen Howell" userId="e2147ebbe9dd9a14" providerId="LiveId" clId="{E7C6DDC3-E31D-4BA9-8379-BCF8870CA29F}" dt="2022-08-02T18:18:10.400" v="15705" actId="13926"/>
        <pc:sldMkLst>
          <pc:docMk/>
          <pc:sldMk cId="1705277524" sldId="337"/>
        </pc:sldMkLst>
        <pc:spChg chg="mod">
          <ac:chgData name="Helen Howell" userId="e2147ebbe9dd9a14" providerId="LiveId" clId="{E7C6DDC3-E31D-4BA9-8379-BCF8870CA29F}" dt="2022-08-02T18:18:10.400" v="15705" actId="13926"/>
          <ac:spMkLst>
            <pc:docMk/>
            <pc:sldMk cId="1705277524" sldId="337"/>
            <ac:spMk id="3" creationId="{E8EA12EF-AEE6-A861-7B1B-B3B8BA259F1C}"/>
          </ac:spMkLst>
        </pc:spChg>
        <pc:graphicFrameChg chg="add mod modGraphic">
          <ac:chgData name="Helen Howell" userId="e2147ebbe9dd9a14" providerId="LiveId" clId="{E7C6DDC3-E31D-4BA9-8379-BCF8870CA29F}" dt="2022-07-27T10:55:58.018" v="3033" actId="1076"/>
          <ac:graphicFrameMkLst>
            <pc:docMk/>
            <pc:sldMk cId="1705277524" sldId="337"/>
            <ac:graphicFrameMk id="6" creationId="{A67C0198-912E-638B-6CF6-5B6933E3E4DC}"/>
          </ac:graphicFrameMkLst>
        </pc:graphicFrameChg>
      </pc:sldChg>
      <pc:sldChg chg="addSp delSp modSp add mod modNotesTx">
        <pc:chgData name="Helen Howell" userId="e2147ebbe9dd9a14" providerId="LiveId" clId="{E7C6DDC3-E31D-4BA9-8379-BCF8870CA29F}" dt="2022-08-02T18:18:21.606" v="15706" actId="13926"/>
        <pc:sldMkLst>
          <pc:docMk/>
          <pc:sldMk cId="1397961830" sldId="338"/>
        </pc:sldMkLst>
        <pc:spChg chg="mod">
          <ac:chgData name="Helen Howell" userId="e2147ebbe9dd9a14" providerId="LiveId" clId="{E7C6DDC3-E31D-4BA9-8379-BCF8870CA29F}" dt="2022-08-02T18:18:21.606" v="15706" actId="13926"/>
          <ac:spMkLst>
            <pc:docMk/>
            <pc:sldMk cId="1397961830" sldId="338"/>
            <ac:spMk id="3" creationId="{E8EA12EF-AEE6-A861-7B1B-B3B8BA259F1C}"/>
          </ac:spMkLst>
        </pc:spChg>
        <pc:graphicFrameChg chg="del">
          <ac:chgData name="Helen Howell" userId="e2147ebbe9dd9a14" providerId="LiveId" clId="{E7C6DDC3-E31D-4BA9-8379-BCF8870CA29F}" dt="2022-07-27T10:56:35.880" v="3042" actId="478"/>
          <ac:graphicFrameMkLst>
            <pc:docMk/>
            <pc:sldMk cId="1397961830" sldId="338"/>
            <ac:graphicFrameMk id="6" creationId="{A67C0198-912E-638B-6CF6-5B6933E3E4DC}"/>
          </ac:graphicFrameMkLst>
        </pc:graphicFrameChg>
        <pc:graphicFrameChg chg="add mod modGraphic">
          <ac:chgData name="Helen Howell" userId="e2147ebbe9dd9a14" providerId="LiveId" clId="{E7C6DDC3-E31D-4BA9-8379-BCF8870CA29F}" dt="2022-07-27T10:57:06.451" v="3049" actId="1076"/>
          <ac:graphicFrameMkLst>
            <pc:docMk/>
            <pc:sldMk cId="1397961830" sldId="338"/>
            <ac:graphicFrameMk id="7" creationId="{6E6F0D31-F2AD-7546-1BDE-E7A5652EDFA9}"/>
          </ac:graphicFrameMkLst>
        </pc:graphicFrameChg>
      </pc:sldChg>
      <pc:sldChg chg="addSp delSp modSp add mod modNotesTx">
        <pc:chgData name="Helen Howell" userId="e2147ebbe9dd9a14" providerId="LiveId" clId="{E7C6DDC3-E31D-4BA9-8379-BCF8870CA29F}" dt="2022-08-02T18:18:49.601" v="15708" actId="13926"/>
        <pc:sldMkLst>
          <pc:docMk/>
          <pc:sldMk cId="1625233354" sldId="339"/>
        </pc:sldMkLst>
        <pc:spChg chg="mod">
          <ac:chgData name="Helen Howell" userId="e2147ebbe9dd9a14" providerId="LiveId" clId="{E7C6DDC3-E31D-4BA9-8379-BCF8870CA29F}" dt="2022-08-02T15:08:26.249" v="15700" actId="1076"/>
          <ac:spMkLst>
            <pc:docMk/>
            <pc:sldMk cId="1625233354" sldId="339"/>
            <ac:spMk id="2" creationId="{1A8B10D0-D759-8CED-AFD7-11B86A9B3329}"/>
          </ac:spMkLst>
        </pc:spChg>
        <pc:spChg chg="mod">
          <ac:chgData name="Helen Howell" userId="e2147ebbe9dd9a14" providerId="LiveId" clId="{E7C6DDC3-E31D-4BA9-8379-BCF8870CA29F}" dt="2022-08-02T18:18:49.601" v="15708" actId="13926"/>
          <ac:spMkLst>
            <pc:docMk/>
            <pc:sldMk cId="1625233354" sldId="339"/>
            <ac:spMk id="3" creationId="{E8EA12EF-AEE6-A861-7B1B-B3B8BA259F1C}"/>
          </ac:spMkLst>
        </pc:spChg>
        <pc:graphicFrameChg chg="add mod modGraphic">
          <ac:chgData name="Helen Howell" userId="e2147ebbe9dd9a14" providerId="LiveId" clId="{E7C6DDC3-E31D-4BA9-8379-BCF8870CA29F}" dt="2022-07-27T10:59:06.768" v="3076" actId="2164"/>
          <ac:graphicFrameMkLst>
            <pc:docMk/>
            <pc:sldMk cId="1625233354" sldId="339"/>
            <ac:graphicFrameMk id="6" creationId="{60FD1D26-63CB-961F-836A-7F02AA6ADAD0}"/>
          </ac:graphicFrameMkLst>
        </pc:graphicFrameChg>
        <pc:graphicFrameChg chg="del">
          <ac:chgData name="Helen Howell" userId="e2147ebbe9dd9a14" providerId="LiveId" clId="{E7C6DDC3-E31D-4BA9-8379-BCF8870CA29F}" dt="2022-07-27T10:57:53.379" v="3060" actId="478"/>
          <ac:graphicFrameMkLst>
            <pc:docMk/>
            <pc:sldMk cId="1625233354" sldId="339"/>
            <ac:graphicFrameMk id="7" creationId="{6E6F0D31-F2AD-7546-1BDE-E7A5652EDFA9}"/>
          </ac:graphicFrameMkLst>
        </pc:graphicFrameChg>
      </pc:sldChg>
      <pc:sldChg chg="addSp delSp modSp add mod modAnim modNotesTx">
        <pc:chgData name="Helen Howell" userId="e2147ebbe9dd9a14" providerId="LiveId" clId="{E7C6DDC3-E31D-4BA9-8379-BCF8870CA29F}" dt="2022-09-19T19:46:49.554" v="16422" actId="1076"/>
        <pc:sldMkLst>
          <pc:docMk/>
          <pc:sldMk cId="4249753436" sldId="340"/>
        </pc:sldMkLst>
        <pc:spChg chg="mod">
          <ac:chgData name="Helen Howell" userId="e2147ebbe9dd9a14" providerId="LiveId" clId="{E7C6DDC3-E31D-4BA9-8379-BCF8870CA29F}" dt="2022-09-19T19:46:49.554" v="16422" actId="1076"/>
          <ac:spMkLst>
            <pc:docMk/>
            <pc:sldMk cId="4249753436" sldId="340"/>
            <ac:spMk id="2" creationId="{1A8B10D0-D759-8CED-AFD7-11B86A9B3329}"/>
          </ac:spMkLst>
        </pc:spChg>
        <pc:spChg chg="del mod">
          <ac:chgData name="Helen Howell" userId="e2147ebbe9dd9a14" providerId="LiveId" clId="{E7C6DDC3-E31D-4BA9-8379-BCF8870CA29F}" dt="2022-07-27T10:59:33.513" v="3079" actId="478"/>
          <ac:spMkLst>
            <pc:docMk/>
            <pc:sldMk cId="4249753436" sldId="340"/>
            <ac:spMk id="3" creationId="{E8EA12EF-AEE6-A861-7B1B-B3B8BA259F1C}"/>
          </ac:spMkLst>
        </pc:spChg>
        <pc:spChg chg="add mod">
          <ac:chgData name="Helen Howell" userId="e2147ebbe9dd9a14" providerId="LiveId" clId="{E7C6DDC3-E31D-4BA9-8379-BCF8870CA29F}" dt="2022-09-19T19:45:26.816" v="16413" actId="1076"/>
          <ac:spMkLst>
            <pc:docMk/>
            <pc:sldMk cId="4249753436" sldId="340"/>
            <ac:spMk id="8" creationId="{3CD92556-2264-AE1C-F62E-8885362ADD0C}"/>
          </ac:spMkLst>
        </pc:spChg>
        <pc:graphicFrameChg chg="del">
          <ac:chgData name="Helen Howell" userId="e2147ebbe9dd9a14" providerId="LiveId" clId="{E7C6DDC3-E31D-4BA9-8379-BCF8870CA29F}" dt="2022-07-27T10:59:36.214" v="3080" actId="478"/>
          <ac:graphicFrameMkLst>
            <pc:docMk/>
            <pc:sldMk cId="4249753436" sldId="340"/>
            <ac:graphicFrameMk id="6" creationId="{60FD1D26-63CB-961F-836A-7F02AA6ADAD0}"/>
          </ac:graphicFrameMkLst>
        </pc:graphicFrameChg>
        <pc:picChg chg="add del mod">
          <ac:chgData name="Helen Howell" userId="e2147ebbe9dd9a14" providerId="LiveId" clId="{E7C6DDC3-E31D-4BA9-8379-BCF8870CA29F}" dt="2022-09-19T19:45:49.943" v="16415" actId="478"/>
          <ac:picMkLst>
            <pc:docMk/>
            <pc:sldMk cId="4249753436" sldId="340"/>
            <ac:picMk id="1026" creationId="{2D480CBB-EAC1-EB38-F78A-BF1E10CB88AE}"/>
          </ac:picMkLst>
        </pc:picChg>
        <pc:picChg chg="add mod">
          <ac:chgData name="Helen Howell" userId="e2147ebbe9dd9a14" providerId="LiveId" clId="{E7C6DDC3-E31D-4BA9-8379-BCF8870CA29F}" dt="2022-09-19T19:46:42.432" v="16421" actId="1076"/>
          <ac:picMkLst>
            <pc:docMk/>
            <pc:sldMk cId="4249753436" sldId="340"/>
            <ac:picMk id="1028" creationId="{E72B7CF5-80B2-8E30-4539-FD477B3A7FDE}"/>
          </ac:picMkLst>
        </pc:picChg>
      </pc:sldChg>
      <pc:sldChg chg="addSp delSp modSp new del mod">
        <pc:chgData name="Helen Howell" userId="e2147ebbe9dd9a14" providerId="LiveId" clId="{E7C6DDC3-E31D-4BA9-8379-BCF8870CA29F}" dt="2022-08-02T12:42:11.184" v="5102" actId="2696"/>
        <pc:sldMkLst>
          <pc:docMk/>
          <pc:sldMk cId="3436971880" sldId="341"/>
        </pc:sldMkLst>
        <pc:spChg chg="mod">
          <ac:chgData name="Helen Howell" userId="e2147ebbe9dd9a14" providerId="LiveId" clId="{E7C6DDC3-E31D-4BA9-8379-BCF8870CA29F}" dt="2022-07-29T09:23:35.356" v="4267" actId="1076"/>
          <ac:spMkLst>
            <pc:docMk/>
            <pc:sldMk cId="3436971880" sldId="341"/>
            <ac:spMk id="2" creationId="{A920D5D1-ABA7-B30A-EE9F-4D4407C92825}"/>
          </ac:spMkLst>
        </pc:spChg>
        <pc:spChg chg="del mod">
          <ac:chgData name="Helen Howell" userId="e2147ebbe9dd9a14" providerId="LiveId" clId="{E7C6DDC3-E31D-4BA9-8379-BCF8870CA29F}" dt="2022-07-29T09:06:49.949" v="4260" actId="478"/>
          <ac:spMkLst>
            <pc:docMk/>
            <pc:sldMk cId="3436971880" sldId="341"/>
            <ac:spMk id="3" creationId="{7C219154-60B1-8BF4-81D7-F6287D7BBA9D}"/>
          </ac:spMkLst>
        </pc:spChg>
        <pc:spChg chg="add mod">
          <ac:chgData name="Helen Howell" userId="e2147ebbe9dd9a14" providerId="LiveId" clId="{E7C6DDC3-E31D-4BA9-8379-BCF8870CA29F}" dt="2022-07-29T09:07:01.255" v="4261"/>
          <ac:spMkLst>
            <pc:docMk/>
            <pc:sldMk cId="3436971880" sldId="341"/>
            <ac:spMk id="4" creationId="{BDFF25DC-DD82-DDB5-72BE-AFB4C71F4C6D}"/>
          </ac:spMkLst>
        </pc:spChg>
        <pc:picChg chg="add mod">
          <ac:chgData name="Helen Howell" userId="e2147ebbe9dd9a14" providerId="LiveId" clId="{E7C6DDC3-E31D-4BA9-8379-BCF8870CA29F}" dt="2022-07-29T09:07:01.255" v="4261"/>
          <ac:picMkLst>
            <pc:docMk/>
            <pc:sldMk cId="3436971880" sldId="341"/>
            <ac:picMk id="5" creationId="{5F632A1F-C265-AD61-D021-3366AA5CDE4D}"/>
          </ac:picMkLst>
        </pc:picChg>
        <pc:picChg chg="add">
          <ac:chgData name="Helen Howell" userId="e2147ebbe9dd9a14" providerId="LiveId" clId="{E7C6DDC3-E31D-4BA9-8379-BCF8870CA29F}" dt="2022-07-29T09:07:46.834" v="4262"/>
          <ac:picMkLst>
            <pc:docMk/>
            <pc:sldMk cId="3436971880" sldId="341"/>
            <ac:picMk id="4098" creationId="{F6713AC7-5149-1D85-A386-03BBFCCE9892}"/>
          </ac:picMkLst>
        </pc:picChg>
        <pc:picChg chg="add mod">
          <ac:chgData name="Helen Howell" userId="e2147ebbe9dd9a14" providerId="LiveId" clId="{E7C6DDC3-E31D-4BA9-8379-BCF8870CA29F}" dt="2022-07-29T09:22:41.980" v="4264" actId="1076"/>
          <ac:picMkLst>
            <pc:docMk/>
            <pc:sldMk cId="3436971880" sldId="341"/>
            <ac:picMk id="4100" creationId="{A6D94B0A-79CB-3224-62EC-3A922D01C0AC}"/>
          </ac:picMkLst>
        </pc:picChg>
        <pc:picChg chg="add mod">
          <ac:chgData name="Helen Howell" userId="e2147ebbe9dd9a14" providerId="LiveId" clId="{E7C6DDC3-E31D-4BA9-8379-BCF8870CA29F}" dt="2022-07-29T09:23:33.908" v="4266" actId="1076"/>
          <ac:picMkLst>
            <pc:docMk/>
            <pc:sldMk cId="3436971880" sldId="341"/>
            <ac:picMk id="4102" creationId="{F3CA3377-807D-BB56-E132-6CF18A7E5A32}"/>
          </ac:picMkLst>
        </pc:picChg>
      </pc:sldChg>
      <pc:sldChg chg="addSp delSp modSp add mod modNotesTx">
        <pc:chgData name="Helen Howell" userId="e2147ebbe9dd9a14" providerId="LiveId" clId="{E7C6DDC3-E31D-4BA9-8379-BCF8870CA29F}" dt="2022-09-18T13:29:26.046" v="16404" actId="20577"/>
        <pc:sldMkLst>
          <pc:docMk/>
          <pc:sldMk cId="3788090158" sldId="342"/>
        </pc:sldMkLst>
        <pc:spChg chg="mod">
          <ac:chgData name="Helen Howell" userId="e2147ebbe9dd9a14" providerId="LiveId" clId="{E7C6DDC3-E31D-4BA9-8379-BCF8870CA29F}" dt="2022-08-02T14:45:17.564" v="15464" actId="20577"/>
          <ac:spMkLst>
            <pc:docMk/>
            <pc:sldMk cId="3788090158" sldId="342"/>
            <ac:spMk id="2" creationId="{B4408AE0-AA3A-4BA2-17FD-A7DDCEBFD73A}"/>
          </ac:spMkLst>
        </pc:spChg>
        <pc:spChg chg="del">
          <ac:chgData name="Helen Howell" userId="e2147ebbe9dd9a14" providerId="LiveId" clId="{E7C6DDC3-E31D-4BA9-8379-BCF8870CA29F}" dt="2022-08-02T14:46:44.396" v="15480" actId="478"/>
          <ac:spMkLst>
            <pc:docMk/>
            <pc:sldMk cId="3788090158" sldId="342"/>
            <ac:spMk id="3" creationId="{FFAA8A46-16F8-219A-1714-0F9D8AEC311E}"/>
          </ac:spMkLst>
        </pc:spChg>
        <pc:spChg chg="add mod">
          <ac:chgData name="Helen Howell" userId="e2147ebbe9dd9a14" providerId="LiveId" clId="{E7C6DDC3-E31D-4BA9-8379-BCF8870CA29F}" dt="2022-08-02T14:45:53.825" v="15467" actId="207"/>
          <ac:spMkLst>
            <pc:docMk/>
            <pc:sldMk cId="3788090158" sldId="342"/>
            <ac:spMk id="4" creationId="{F1776CB5-3CE9-EE5F-9B30-E68639C636C6}"/>
          </ac:spMkLst>
        </pc:spChg>
        <pc:spChg chg="add del mod">
          <ac:chgData name="Helen Howell" userId="e2147ebbe9dd9a14" providerId="LiveId" clId="{E7C6DDC3-E31D-4BA9-8379-BCF8870CA29F}" dt="2022-08-02T14:46:23.689" v="15477" actId="20577"/>
          <ac:spMkLst>
            <pc:docMk/>
            <pc:sldMk cId="3788090158" sldId="342"/>
            <ac:spMk id="6" creationId="{21B129A1-BFD8-6779-9E15-FB76ECF20702}"/>
          </ac:spMkLst>
        </pc:spChg>
        <pc:spChg chg="add mod">
          <ac:chgData name="Helen Howell" userId="e2147ebbe9dd9a14" providerId="LiveId" clId="{E7C6DDC3-E31D-4BA9-8379-BCF8870CA29F}" dt="2022-08-02T14:47:09.072" v="15483"/>
          <ac:spMkLst>
            <pc:docMk/>
            <pc:sldMk cId="3788090158" sldId="342"/>
            <ac:spMk id="7" creationId="{102B2CB9-037C-67AE-5083-7B33679E9A31}"/>
          </ac:spMkLst>
        </pc:spChg>
        <pc:picChg chg="mod modCrop">
          <ac:chgData name="Helen Howell" userId="e2147ebbe9dd9a14" providerId="LiveId" clId="{E7C6DDC3-E31D-4BA9-8379-BCF8870CA29F}" dt="2022-08-02T14:46:38.611" v="15479" actId="732"/>
          <ac:picMkLst>
            <pc:docMk/>
            <pc:sldMk cId="3788090158" sldId="342"/>
            <ac:picMk id="5" creationId="{60554EA1-F9F0-EF7E-2F28-7CE3F72D0E22}"/>
          </ac:picMkLst>
        </pc:picChg>
        <pc:picChg chg="add mod">
          <ac:chgData name="Helen Howell" userId="e2147ebbe9dd9a14" providerId="LiveId" clId="{E7C6DDC3-E31D-4BA9-8379-BCF8870CA29F}" dt="2022-08-02T14:47:09.072" v="15483"/>
          <ac:picMkLst>
            <pc:docMk/>
            <pc:sldMk cId="3788090158" sldId="342"/>
            <ac:picMk id="8" creationId="{98395322-5F8D-E1D6-3129-498DCC9B98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4D82F-772E-4DB2-AEDB-C3D1087379CF}" type="datetimeFigureOut">
              <a:rPr lang="en-GB" smtClean="0"/>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364CF-6A2A-4E95-BBD5-909336C800E4}" type="slidenum">
              <a:rPr lang="en-GB" smtClean="0"/>
              <a:t>‹#›</a:t>
            </a:fld>
            <a:endParaRPr lang="en-GB"/>
          </a:p>
        </p:txBody>
      </p:sp>
    </p:spTree>
    <p:extLst>
      <p:ext uri="{BB962C8B-B14F-4D97-AF65-F5344CB8AC3E}">
        <p14:creationId xmlns:p14="http://schemas.microsoft.com/office/powerpoint/2010/main" val="11608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Morning Everyone. My name is Helen Howell and I’m Head of English at Blue Coat: a large secondary school in Oldham with a sixth form and a very mixed intake of students. My talk is on reimagining revision in English because I think we often end up with something like this…</a:t>
            </a:r>
          </a:p>
        </p:txBody>
      </p:sp>
      <p:sp>
        <p:nvSpPr>
          <p:cNvPr id="4" name="Slide Number Placeholder 3"/>
          <p:cNvSpPr>
            <a:spLocks noGrp="1"/>
          </p:cNvSpPr>
          <p:nvPr>
            <p:ph type="sldNum" sz="quarter" idx="5"/>
          </p:nvPr>
        </p:nvSpPr>
        <p:spPr/>
        <p:txBody>
          <a:bodyPr/>
          <a:lstStyle/>
          <a:p>
            <a:fld id="{906364CF-6A2A-4E95-BBD5-909336C800E4}" type="slidenum">
              <a:rPr lang="en-GB" smtClean="0"/>
              <a:t>1</a:t>
            </a:fld>
            <a:endParaRPr lang="en-GB"/>
          </a:p>
        </p:txBody>
      </p:sp>
    </p:spTree>
    <p:extLst>
      <p:ext uri="{BB962C8B-B14F-4D97-AF65-F5344CB8AC3E}">
        <p14:creationId xmlns:p14="http://schemas.microsoft.com/office/powerpoint/2010/main" val="393243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talked earlier about the power of study buddies and making revision a social activity and training students to ask good questions is key here. Elaboration involves asking ‘how’ and ‘why’ questions so let’s say students have used our note-taking abbreviations to take notes on this text about the rebirth narrative, what questions could we attach to these notes for revision purposes? The final question here connects the rebirth to the tragedy in order to further develop students’ schema by making those connections across and between texts. Finally, how might we translate these notes into beautiful prose such as a thoughtfully-constructed thesis statement? All of these are short but challenging revision tasks linked to the threshold concepts but that include the scaffold essentially of a resource containing the answers, therefore, removing the threat of the revision monster.</a:t>
            </a:r>
          </a:p>
        </p:txBody>
      </p:sp>
      <p:sp>
        <p:nvSpPr>
          <p:cNvPr id="4" name="Slide Number Placeholder 3"/>
          <p:cNvSpPr>
            <a:spLocks noGrp="1"/>
          </p:cNvSpPr>
          <p:nvPr>
            <p:ph type="sldNum" sz="quarter" idx="5"/>
          </p:nvPr>
        </p:nvSpPr>
        <p:spPr/>
        <p:txBody>
          <a:bodyPr/>
          <a:lstStyle/>
          <a:p>
            <a:fld id="{906364CF-6A2A-4E95-BBD5-909336C800E4}" type="slidenum">
              <a:rPr lang="en-GB" smtClean="0"/>
              <a:t>10</a:t>
            </a:fld>
            <a:endParaRPr lang="en-GB"/>
          </a:p>
        </p:txBody>
      </p:sp>
    </p:spTree>
    <p:extLst>
      <p:ext uri="{BB962C8B-B14F-4D97-AF65-F5344CB8AC3E}">
        <p14:creationId xmlns:p14="http://schemas.microsoft.com/office/powerpoint/2010/main" val="43833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on the idea of asking good questions and coaching one another by trying to elicit the correct answer rather than allowing partners to ‘opt out’, TTTT is an excellent strategy to encourage this. Although students will need lots of modelling and practice to become master at this, once it becomes habit, it’s very powerful. If their partner cannot answer, they offer a tip and a second tip where necessary then if their partner is still struggling they ‘teach’ the answer. Even at this stage though there is no option for their peer to opt out as they have to ‘try again’ by re-answering the question.</a:t>
            </a:r>
          </a:p>
        </p:txBody>
      </p:sp>
      <p:sp>
        <p:nvSpPr>
          <p:cNvPr id="4" name="Slide Number Placeholder 3"/>
          <p:cNvSpPr>
            <a:spLocks noGrp="1"/>
          </p:cNvSpPr>
          <p:nvPr>
            <p:ph type="sldNum" sz="quarter" idx="5"/>
          </p:nvPr>
        </p:nvSpPr>
        <p:spPr/>
        <p:txBody>
          <a:bodyPr/>
          <a:lstStyle/>
          <a:p>
            <a:fld id="{906364CF-6A2A-4E95-BBD5-909336C800E4}" type="slidenum">
              <a:rPr lang="en-GB" smtClean="0"/>
              <a:t>11</a:t>
            </a:fld>
            <a:endParaRPr lang="en-GB"/>
          </a:p>
        </p:txBody>
      </p:sp>
    </p:spTree>
    <p:extLst>
      <p:ext uri="{BB962C8B-B14F-4D97-AF65-F5344CB8AC3E}">
        <p14:creationId xmlns:p14="http://schemas.microsoft.com/office/powerpoint/2010/main" val="306247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The Leitner Method is an approach to flashcards that incorporates spacing and this particular example uses images again linked to those threshold concepts so here students have an image of some archetypal tragedy characters such as the tempter and the ‘shadow’ character as well as the idea of the tragic hero as a ‘divided self’. Again it’s low stakes because the answers are there but students must attempt to retrieve as much as they can from memory. Even if this study method is not used with the three compartments, just having a set of flashcards where students attempt to retrieve the information, reorder the cards and repeatedly retrieve the answers correctly will be beneficial to developing and securing their schema.</a:t>
            </a:r>
          </a:p>
        </p:txBody>
      </p:sp>
      <p:sp>
        <p:nvSpPr>
          <p:cNvPr id="4" name="Slide Number Placeholder 3"/>
          <p:cNvSpPr>
            <a:spLocks noGrp="1"/>
          </p:cNvSpPr>
          <p:nvPr>
            <p:ph type="sldNum" sz="quarter" idx="5"/>
          </p:nvPr>
        </p:nvSpPr>
        <p:spPr/>
        <p:txBody>
          <a:bodyPr/>
          <a:lstStyle/>
          <a:p>
            <a:fld id="{B00736D5-29AF-4AE7-9F8D-E4A141FD3A0B}" type="slidenum">
              <a:rPr lang="en-GB" smtClean="0"/>
              <a:t>12</a:t>
            </a:fld>
            <a:endParaRPr lang="en-GB"/>
          </a:p>
        </p:txBody>
      </p:sp>
    </p:spTree>
    <p:extLst>
      <p:ext uri="{BB962C8B-B14F-4D97-AF65-F5344CB8AC3E}">
        <p14:creationId xmlns:p14="http://schemas.microsoft.com/office/powerpoint/2010/main" val="1929361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thing I’m going to talk about is revision lessons. We have just developed these fortnightly check points where students work on one specific skill such as crafting thesis statements on a range of texts they have studied which are scaffolded with particular vocabulary and grammatical features to include but this scaffold is gradually removed.</a:t>
            </a:r>
          </a:p>
        </p:txBody>
      </p:sp>
      <p:sp>
        <p:nvSpPr>
          <p:cNvPr id="4" name="Slide Number Placeholder 3"/>
          <p:cNvSpPr>
            <a:spLocks noGrp="1"/>
          </p:cNvSpPr>
          <p:nvPr>
            <p:ph type="sldNum" sz="quarter" idx="5"/>
          </p:nvPr>
        </p:nvSpPr>
        <p:spPr/>
        <p:txBody>
          <a:bodyPr/>
          <a:lstStyle/>
          <a:p>
            <a:fld id="{906364CF-6A2A-4E95-BBD5-909336C800E4}" type="slidenum">
              <a:rPr lang="en-GB" smtClean="0"/>
              <a:t>13</a:t>
            </a:fld>
            <a:endParaRPr lang="en-GB"/>
          </a:p>
        </p:txBody>
      </p:sp>
    </p:spTree>
    <p:extLst>
      <p:ext uri="{BB962C8B-B14F-4D97-AF65-F5344CB8AC3E}">
        <p14:creationId xmlns:p14="http://schemas.microsoft.com/office/powerpoint/2010/main" val="380903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another example that works on language analysis encouraging high-level vocabulary and ideas</a:t>
            </a:r>
          </a:p>
        </p:txBody>
      </p:sp>
      <p:sp>
        <p:nvSpPr>
          <p:cNvPr id="4" name="Slide Number Placeholder 3"/>
          <p:cNvSpPr>
            <a:spLocks noGrp="1"/>
          </p:cNvSpPr>
          <p:nvPr>
            <p:ph type="sldNum" sz="quarter" idx="5"/>
          </p:nvPr>
        </p:nvSpPr>
        <p:spPr/>
        <p:txBody>
          <a:bodyPr/>
          <a:lstStyle/>
          <a:p>
            <a:fld id="{906364CF-6A2A-4E95-BBD5-909336C800E4}" type="slidenum">
              <a:rPr lang="en-GB" smtClean="0"/>
              <a:t>14</a:t>
            </a:fld>
            <a:endParaRPr lang="en-GB"/>
          </a:p>
        </p:txBody>
      </p:sp>
    </p:spTree>
    <p:extLst>
      <p:ext uri="{BB962C8B-B14F-4D97-AF65-F5344CB8AC3E}">
        <p14:creationId xmlns:p14="http://schemas.microsoft.com/office/powerpoint/2010/main" val="2626696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one encourages alternative interpretations and includes practising using modal language</a:t>
            </a:r>
          </a:p>
        </p:txBody>
      </p:sp>
      <p:sp>
        <p:nvSpPr>
          <p:cNvPr id="4" name="Slide Number Placeholder 3"/>
          <p:cNvSpPr>
            <a:spLocks noGrp="1"/>
          </p:cNvSpPr>
          <p:nvPr>
            <p:ph type="sldNum" sz="quarter" idx="5"/>
          </p:nvPr>
        </p:nvSpPr>
        <p:spPr/>
        <p:txBody>
          <a:bodyPr/>
          <a:lstStyle/>
          <a:p>
            <a:fld id="{906364CF-6A2A-4E95-BBD5-909336C800E4}" type="slidenum">
              <a:rPr lang="en-GB" smtClean="0"/>
              <a:t>15</a:t>
            </a:fld>
            <a:endParaRPr lang="en-GB"/>
          </a:p>
        </p:txBody>
      </p:sp>
    </p:spTree>
    <p:extLst>
      <p:ext uri="{BB962C8B-B14F-4D97-AF65-F5344CB8AC3E}">
        <p14:creationId xmlns:p14="http://schemas.microsoft.com/office/powerpoint/2010/main" val="3632923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this one asks students to look at motifs across a text</a:t>
            </a:r>
          </a:p>
        </p:txBody>
      </p:sp>
      <p:sp>
        <p:nvSpPr>
          <p:cNvPr id="4" name="Slide Number Placeholder 3"/>
          <p:cNvSpPr>
            <a:spLocks noGrp="1"/>
          </p:cNvSpPr>
          <p:nvPr>
            <p:ph type="sldNum" sz="quarter" idx="5"/>
          </p:nvPr>
        </p:nvSpPr>
        <p:spPr/>
        <p:txBody>
          <a:bodyPr/>
          <a:lstStyle/>
          <a:p>
            <a:fld id="{906364CF-6A2A-4E95-BBD5-909336C800E4}" type="slidenum">
              <a:rPr lang="en-GB" smtClean="0"/>
              <a:t>16</a:t>
            </a:fld>
            <a:endParaRPr lang="en-GB"/>
          </a:p>
        </p:txBody>
      </p:sp>
    </p:spTree>
    <p:extLst>
      <p:ext uri="{BB962C8B-B14F-4D97-AF65-F5344CB8AC3E}">
        <p14:creationId xmlns:p14="http://schemas.microsoft.com/office/powerpoint/2010/main" val="2189154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sum up, the explicit modelling of these study methods from year 7 (&amp; there are lots more but I’m out of time!) will normalise study and make it very clear not just that you can and should revise for English but also specifically how to do so. Revision can be social by students questioning and coaching one another to success. The ‘check point’ revision lessons on the last few slides are examples of how you might isolate specific areas of study in order to diagnose gaps and help students reflect on their own strengths and weaknesses. Finally, it is possible through these methods to make revision both challenging and accessible for all!</a:t>
            </a:r>
          </a:p>
        </p:txBody>
      </p:sp>
      <p:sp>
        <p:nvSpPr>
          <p:cNvPr id="4" name="Slide Number Placeholder 3"/>
          <p:cNvSpPr>
            <a:spLocks noGrp="1"/>
          </p:cNvSpPr>
          <p:nvPr>
            <p:ph type="sldNum" sz="quarter" idx="5"/>
          </p:nvPr>
        </p:nvSpPr>
        <p:spPr/>
        <p:txBody>
          <a:bodyPr/>
          <a:lstStyle/>
          <a:p>
            <a:fld id="{906364CF-6A2A-4E95-BBD5-909336C800E4}" type="slidenum">
              <a:rPr lang="en-GB" smtClean="0"/>
              <a:t>17</a:t>
            </a:fld>
            <a:endParaRPr lang="en-GB"/>
          </a:p>
        </p:txBody>
      </p:sp>
    </p:spTree>
    <p:extLst>
      <p:ext uri="{BB962C8B-B14F-4D97-AF65-F5344CB8AC3E}">
        <p14:creationId xmlns:p14="http://schemas.microsoft.com/office/powerpoint/2010/main" val="181118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constantly telling us that English is not a subject you can revise for because it isn’t perhaps as obvious as factual subjects like science, maths and even history but I’m going to argue that what these students are really saying is that they don’t know how to revise for English. They might attempt things like past papers but this is unlikely to add much value and may even cause bad habits to become entrenched by repeatedly completing the same questions without reflecting or making any changes.</a:t>
            </a:r>
          </a:p>
        </p:txBody>
      </p:sp>
      <p:sp>
        <p:nvSpPr>
          <p:cNvPr id="4" name="Slide Number Placeholder 3"/>
          <p:cNvSpPr>
            <a:spLocks noGrp="1"/>
          </p:cNvSpPr>
          <p:nvPr>
            <p:ph type="sldNum" sz="quarter" idx="5"/>
          </p:nvPr>
        </p:nvSpPr>
        <p:spPr/>
        <p:txBody>
          <a:bodyPr/>
          <a:lstStyle/>
          <a:p>
            <a:fld id="{906364CF-6A2A-4E95-BBD5-909336C800E4}" type="slidenum">
              <a:rPr lang="en-GB" smtClean="0"/>
              <a:t>2</a:t>
            </a:fld>
            <a:endParaRPr lang="en-GB"/>
          </a:p>
        </p:txBody>
      </p:sp>
    </p:spTree>
    <p:extLst>
      <p:ext uri="{BB962C8B-B14F-4D97-AF65-F5344CB8AC3E}">
        <p14:creationId xmlns:p14="http://schemas.microsoft.com/office/powerpoint/2010/main" val="7097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being an English presentation, you are obviously going to see some metaphors and this one is revision as a monster for the vast majority of students – it’s frightening, it’s threatening, it’s difficult or possibly impossible, it’s mysterious, it’s unfamiliar. However, this monster can easily be defeated if students are shown low stakes ways to revise so that they no longer need to run and hide from revision.</a:t>
            </a:r>
          </a:p>
        </p:txBody>
      </p:sp>
      <p:sp>
        <p:nvSpPr>
          <p:cNvPr id="4" name="Slide Number Placeholder 3"/>
          <p:cNvSpPr>
            <a:spLocks noGrp="1"/>
          </p:cNvSpPr>
          <p:nvPr>
            <p:ph type="sldNum" sz="quarter" idx="5"/>
          </p:nvPr>
        </p:nvSpPr>
        <p:spPr/>
        <p:txBody>
          <a:bodyPr/>
          <a:lstStyle/>
          <a:p>
            <a:fld id="{906364CF-6A2A-4E95-BBD5-909336C800E4}" type="slidenum">
              <a:rPr lang="en-GB" smtClean="0"/>
              <a:t>3</a:t>
            </a:fld>
            <a:endParaRPr lang="en-GB"/>
          </a:p>
        </p:txBody>
      </p:sp>
    </p:spTree>
    <p:extLst>
      <p:ext uri="{BB962C8B-B14F-4D97-AF65-F5344CB8AC3E}">
        <p14:creationId xmlns:p14="http://schemas.microsoft.com/office/powerpoint/2010/main" val="104490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I move onto revision strategies, I wanted to unpick a couple of misconceptions. Firstly, this idea that English is skills-based which might be held by teachers, parents or students and link back to the rhetoric in the first slide around not being able to revise for English. Really we know that this is a nonsense because even skills are a form of knowledge – a skill Is just knowledge being applied in some way such as creating an interpretation using knowledge of a text. I’ve listed some of the different knowledge we might argue a successful student of English needs and we can see how long this list is but it’s certainly not exhaustive. Another misconception worthy of our attention is that knowledge constitutes facts whereas we know that each item of knowledge adds to an ever-growing schema so that actually we understand and make sense of new knowledge by connecting it to existing knowledge in our schema so knowledge is an essential part of becoming more intellectual and intelligent in English as much as in any other subject.</a:t>
            </a:r>
          </a:p>
        </p:txBody>
      </p:sp>
      <p:sp>
        <p:nvSpPr>
          <p:cNvPr id="4" name="Slide Number Placeholder 3"/>
          <p:cNvSpPr>
            <a:spLocks noGrp="1"/>
          </p:cNvSpPr>
          <p:nvPr>
            <p:ph type="sldNum" sz="quarter" idx="5"/>
          </p:nvPr>
        </p:nvSpPr>
        <p:spPr/>
        <p:txBody>
          <a:bodyPr/>
          <a:lstStyle/>
          <a:p>
            <a:fld id="{906364CF-6A2A-4E95-BBD5-909336C800E4}" type="slidenum">
              <a:rPr lang="en-GB" smtClean="0"/>
              <a:t>4</a:t>
            </a:fld>
            <a:endParaRPr lang="en-GB"/>
          </a:p>
        </p:txBody>
      </p:sp>
    </p:spTree>
    <p:extLst>
      <p:ext uri="{BB962C8B-B14F-4D97-AF65-F5344CB8AC3E}">
        <p14:creationId xmlns:p14="http://schemas.microsoft.com/office/powerpoint/2010/main" val="138800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this knowledge, there are certain elements we might class as ‘threshold concepts’ in that they are crucial but also transformative in understanding the subject of English. In this table, I’ve combined ideas from Helman and Gibbs’ book on The Trouble with English and </a:t>
            </a:r>
            <a:r>
              <a:rPr lang="en-GB" dirty="0" err="1"/>
              <a:t>Didau’s</a:t>
            </a:r>
            <a:r>
              <a:rPr lang="en-GB" dirty="0"/>
              <a:t> Making Meaning in English and I’m going to focus specifically on the idea of patterns within literature and interpretations and arguments in today’s presentation.</a:t>
            </a:r>
          </a:p>
        </p:txBody>
      </p:sp>
      <p:sp>
        <p:nvSpPr>
          <p:cNvPr id="4" name="Slide Number Placeholder 3"/>
          <p:cNvSpPr>
            <a:spLocks noGrp="1"/>
          </p:cNvSpPr>
          <p:nvPr>
            <p:ph type="sldNum" sz="quarter" idx="5"/>
          </p:nvPr>
        </p:nvSpPr>
        <p:spPr/>
        <p:txBody>
          <a:bodyPr/>
          <a:lstStyle/>
          <a:p>
            <a:fld id="{906364CF-6A2A-4E95-BBD5-909336C800E4}" type="slidenum">
              <a:rPr lang="en-GB" smtClean="0"/>
              <a:t>5</a:t>
            </a:fld>
            <a:endParaRPr lang="en-GB"/>
          </a:p>
        </p:txBody>
      </p:sp>
    </p:spTree>
    <p:extLst>
      <p:ext uri="{BB962C8B-B14F-4D97-AF65-F5344CB8AC3E}">
        <p14:creationId xmlns:p14="http://schemas.microsoft.com/office/powerpoint/2010/main" val="252926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Londrina Solid"/>
                <a:ea typeface="Londrina Solid"/>
                <a:cs typeface="Londrina Solid"/>
                <a:sym typeface="Londrina Solid"/>
              </a:rPr>
              <a:t>I think it’s also important to mention the triangulation of curriculum, assessment and revision. I think some subjects do this better and perhaps it’s simpler in something like maths where they are covering fractions as part of their curriculum, the assessment might be a load of questions involving fractions and, therefore, revision is practising completing fraction questions. In English, it feels more complicated and we don’t always get the alignment right. Let’s say the curriculum includes Shakespeare as every English curriculum does, assessment might be ‘How is the character X presented?’ and the students might revise by completing a practice paragraph but this then becomes very reductive and if we look back at the threshold concepts, we are not activating them as students potentially have a great understanding of this one character but what about the conventions of a tragedy or comedy, the archetypal characters we expect to see, the journey of a tragic hero? This is arguably the core, powerful knowledge we want them to take forward through their curriculum journey so this curriculum, assessment and revision equation is worth thinking about.</a:t>
            </a:r>
          </a:p>
        </p:txBody>
      </p:sp>
      <p:sp>
        <p:nvSpPr>
          <p:cNvPr id="4" name="Slide Number Placeholder 3"/>
          <p:cNvSpPr>
            <a:spLocks noGrp="1"/>
          </p:cNvSpPr>
          <p:nvPr>
            <p:ph type="sldNum" sz="quarter" idx="5"/>
          </p:nvPr>
        </p:nvSpPr>
        <p:spPr/>
        <p:txBody>
          <a:bodyPr/>
          <a:lstStyle/>
          <a:p>
            <a:fld id="{E0935DFA-01BD-478F-96CD-6B10E86098C4}" type="slidenum">
              <a:rPr lang="en-GB" smtClean="0"/>
              <a:t>6</a:t>
            </a:fld>
            <a:endParaRPr lang="en-GB"/>
          </a:p>
        </p:txBody>
      </p:sp>
    </p:spTree>
    <p:extLst>
      <p:ext uri="{BB962C8B-B14F-4D97-AF65-F5344CB8AC3E}">
        <p14:creationId xmlns:p14="http://schemas.microsoft.com/office/powerpoint/2010/main" val="372422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argue that, rather than revision as a threatening monster, it is reimagined as simply part of the learning process where we look again at our learning in order to remember it better, we give students active tools with which to revise, therefore, introducing desirable difficulties, making revision purposeful by making the connection to learning clear, explaining the rationale behind certain study methods, routinely modelling these methods in the classroom from year 7 so that study is normalised and familiar, making revision a metacognitive process that is accessible to all not just higher attainers or those with the privilege of a private tutor etc, a ‘little and often’ approach that deconstructs ideas about completing full exam papers in a 2-hour revision slot which obviously contributes to creating the revision monster, introducing students to skills that they will use in further and higher education, therefore, making the transition into self-study at college and university much smoother, positive language around revision (no ‘revise or you’ll fail’, ‘your college course/job depends on you revising’…) and making revision a social process not necessarily a silent, solitary activity – study buddies can be a powerful part of the revision process!</a:t>
            </a:r>
          </a:p>
        </p:txBody>
      </p:sp>
      <p:sp>
        <p:nvSpPr>
          <p:cNvPr id="4" name="Slide Number Placeholder 3"/>
          <p:cNvSpPr>
            <a:spLocks noGrp="1"/>
          </p:cNvSpPr>
          <p:nvPr>
            <p:ph type="sldNum" sz="quarter" idx="5"/>
          </p:nvPr>
        </p:nvSpPr>
        <p:spPr/>
        <p:txBody>
          <a:bodyPr/>
          <a:lstStyle/>
          <a:p>
            <a:fld id="{906364CF-6A2A-4E95-BBD5-909336C800E4}" type="slidenum">
              <a:rPr lang="en-GB" smtClean="0"/>
              <a:t>7</a:t>
            </a:fld>
            <a:endParaRPr lang="en-GB"/>
          </a:p>
        </p:txBody>
      </p:sp>
    </p:spTree>
    <p:extLst>
      <p:ext uri="{BB962C8B-B14F-4D97-AF65-F5344CB8AC3E}">
        <p14:creationId xmlns:p14="http://schemas.microsoft.com/office/powerpoint/2010/main" val="617652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example of a series of low floor, high ceiling activities is this retrieval card (taken from Agarwal and Bain’s Powerful Teaching) that links with the threshold concepts we considered earlier as all items of knowledge relate to the text as a construct. Students simply star any items of knowledge they can retrieve from memory and question mark any they cannot remember. They then answer all of the items of knowledge either by recalling them or looking them up. The reason this kind of activity reimagines revision is that there is a guarantee of success, therefore, students feelings about revision change from the monster to something connected with success and perhaps even enjoyment!</a:t>
            </a:r>
          </a:p>
        </p:txBody>
      </p:sp>
      <p:sp>
        <p:nvSpPr>
          <p:cNvPr id="4" name="Slide Number Placeholder 3"/>
          <p:cNvSpPr>
            <a:spLocks noGrp="1"/>
          </p:cNvSpPr>
          <p:nvPr>
            <p:ph type="sldNum" sz="quarter" idx="5"/>
          </p:nvPr>
        </p:nvSpPr>
        <p:spPr/>
        <p:txBody>
          <a:bodyPr/>
          <a:lstStyle/>
          <a:p>
            <a:fld id="{E0935DFA-01BD-478F-96CD-6B10E86098C4}" type="slidenum">
              <a:rPr lang="en-GB" smtClean="0"/>
              <a:t>8</a:t>
            </a:fld>
            <a:endParaRPr lang="en-GB"/>
          </a:p>
        </p:txBody>
      </p:sp>
    </p:spTree>
    <p:extLst>
      <p:ext uri="{BB962C8B-B14F-4D97-AF65-F5344CB8AC3E}">
        <p14:creationId xmlns:p14="http://schemas.microsoft.com/office/powerpoint/2010/main" val="234017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Another important study skill is note-taking. Having a ‘common language’ of abbreviations for both teachers and students to use, which is modelled routinely can be hugely powerful and obviously also contributes to that academic, scholarly culture where note-taking is part of learning. </a:t>
            </a:r>
            <a:endParaRPr dirty="0"/>
          </a:p>
        </p:txBody>
      </p:sp>
      <p:sp>
        <p:nvSpPr>
          <p:cNvPr id="278" name="Google Shape;27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E6A7-B3D5-4041-BE1A-D3C38BAE2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ED8D2C-7908-433B-ACB9-9B56C7740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0F08B8-9856-4EF2-A026-2C57FC5F4BD9}"/>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5" name="Footer Placeholder 4">
            <a:extLst>
              <a:ext uri="{FF2B5EF4-FFF2-40B4-BE49-F238E27FC236}">
                <a16:creationId xmlns:a16="http://schemas.microsoft.com/office/drawing/2014/main" id="{06CED8B8-5449-44DE-A9A0-B1CE20483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A7C70F-2F4F-40CE-93C2-96BB0AE1A369}"/>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426823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5AC5-CD7B-40EC-B38A-F060C8B6BB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B3AD73-22C2-485B-8679-B5745C762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13640-B5D1-4A93-9484-AB39EA6E82ED}"/>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5" name="Footer Placeholder 4">
            <a:extLst>
              <a:ext uri="{FF2B5EF4-FFF2-40B4-BE49-F238E27FC236}">
                <a16:creationId xmlns:a16="http://schemas.microsoft.com/office/drawing/2014/main" id="{862C8008-6C47-4BFC-8653-B2D1A53B8C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3A283B-D0D3-441B-81E9-12E5D30FF4D7}"/>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37105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9ABCCA-7A11-41F3-8F07-F1AEBE0DC0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A2269F-2112-4648-94CB-587CCD24E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4BEE52-48C0-46DF-9F76-F09D5B24E3F3}"/>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5" name="Footer Placeholder 4">
            <a:extLst>
              <a:ext uri="{FF2B5EF4-FFF2-40B4-BE49-F238E27FC236}">
                <a16:creationId xmlns:a16="http://schemas.microsoft.com/office/drawing/2014/main" id="{ADB7808B-A85C-45EF-8366-28B180FF4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36C42-6A41-4808-B5F4-C60177660FB6}"/>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247412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DE44-1C9A-45F1-A122-1F9D4F5854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408F33-F776-4993-A3FC-231FF3709E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641BF-737A-4CCB-854D-06267ABF443F}"/>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5" name="Footer Placeholder 4">
            <a:extLst>
              <a:ext uri="{FF2B5EF4-FFF2-40B4-BE49-F238E27FC236}">
                <a16:creationId xmlns:a16="http://schemas.microsoft.com/office/drawing/2014/main" id="{1BFDFDA3-103D-4937-8B5B-DA6164AE8E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B5C469-4BA2-4352-B264-F66BD36121DE}"/>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330600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4B8C-6CBC-44AE-A61A-92465A0BC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F99D6D-CB38-45AE-898A-F8865E63E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A3E1B1-7A0A-4A4F-9B7A-4BF972D4EC7E}"/>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5" name="Footer Placeholder 4">
            <a:extLst>
              <a:ext uri="{FF2B5EF4-FFF2-40B4-BE49-F238E27FC236}">
                <a16:creationId xmlns:a16="http://schemas.microsoft.com/office/drawing/2014/main" id="{6BAEEACF-6F50-4F47-81D7-12E5D2380F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B1AECB-DE89-44FC-BF42-1E8B01F90998}"/>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184323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C5D6-1261-4BF8-B4CA-9250CB605F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C13C16-303C-4CC2-A5C4-829770858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8EBB5A-C1BD-48DE-ABB7-B83DB4CB0C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2D7156-0BE8-41A0-BC40-BE850BCC628D}"/>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6" name="Footer Placeholder 5">
            <a:extLst>
              <a:ext uri="{FF2B5EF4-FFF2-40B4-BE49-F238E27FC236}">
                <a16:creationId xmlns:a16="http://schemas.microsoft.com/office/drawing/2014/main" id="{8A59BDE5-3B93-4D86-BDF8-DD3F492BA3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0A862A-C076-4A4D-BB6A-BEA2635728B5}"/>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389743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694B-21AC-4C7D-B439-4A15519D6C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F1C73D-2CBB-4B06-8F96-20E1A5B87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524DB-4474-4B30-942C-4DFE63023C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7612E9-5887-44F7-9383-3D39A0F85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48FA87-F903-4890-8B71-2EF3BD8AD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A029A7-F076-4D66-8CF1-04A78F0769EB}"/>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8" name="Footer Placeholder 7">
            <a:extLst>
              <a:ext uri="{FF2B5EF4-FFF2-40B4-BE49-F238E27FC236}">
                <a16:creationId xmlns:a16="http://schemas.microsoft.com/office/drawing/2014/main" id="{B8C716D9-8F4B-4996-88DC-FF7E57D121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D47A51-5CB2-420F-A9F6-863F54075077}"/>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195092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69C9-A269-441D-A9F9-930C9D1F59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5A08E1-97D7-4A33-A2DA-CA5C8ED42E8E}"/>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4" name="Footer Placeholder 3">
            <a:extLst>
              <a:ext uri="{FF2B5EF4-FFF2-40B4-BE49-F238E27FC236}">
                <a16:creationId xmlns:a16="http://schemas.microsoft.com/office/drawing/2014/main" id="{F97C5D44-714C-4D3A-BE17-25031EDBD8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35B524-6160-4D38-9B76-A3EB67AB66FF}"/>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8323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11A25-DF41-4FE6-9C3F-8282AA560D53}"/>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3" name="Footer Placeholder 2">
            <a:extLst>
              <a:ext uri="{FF2B5EF4-FFF2-40B4-BE49-F238E27FC236}">
                <a16:creationId xmlns:a16="http://schemas.microsoft.com/office/drawing/2014/main" id="{33283DF4-CFDF-4D08-B8EF-9BD2E2E4FC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F242CA-9764-40E1-8B6F-F6F4FA902169}"/>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1502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A4A5-FEDB-4743-8A39-8BC0DD8B5C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81A578-145D-4E7F-9068-2A0C03AEB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88B538-F23D-4EE0-B971-F34229B91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65DFB-075B-431E-B6DC-2E49D119FC4B}"/>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6" name="Footer Placeholder 5">
            <a:extLst>
              <a:ext uri="{FF2B5EF4-FFF2-40B4-BE49-F238E27FC236}">
                <a16:creationId xmlns:a16="http://schemas.microsoft.com/office/drawing/2014/main" id="{37907955-D07F-4015-A43D-986212AED4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C36AA4-C9E8-4319-AE1A-A2871D1768DD}"/>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379819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094D-C9DD-4CFE-956A-6BB1C148A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CC5878-8FB6-4B6A-BF95-CF6142A3A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5C7670-23D9-4553-80AB-F1876B266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2EFF5-8754-47D3-AD83-04678FBEABE1}"/>
              </a:ext>
            </a:extLst>
          </p:cNvPr>
          <p:cNvSpPr>
            <a:spLocks noGrp="1"/>
          </p:cNvSpPr>
          <p:nvPr>
            <p:ph type="dt" sz="half" idx="10"/>
          </p:nvPr>
        </p:nvSpPr>
        <p:spPr/>
        <p:txBody>
          <a:bodyPr/>
          <a:lstStyle/>
          <a:p>
            <a:fld id="{7EEBB135-AC6D-48BD-985F-B048C8B2BC1D}" type="datetimeFigureOut">
              <a:rPr lang="en-GB" smtClean="0"/>
              <a:t>31/05/2023</a:t>
            </a:fld>
            <a:endParaRPr lang="en-GB"/>
          </a:p>
        </p:txBody>
      </p:sp>
      <p:sp>
        <p:nvSpPr>
          <p:cNvPr id="6" name="Footer Placeholder 5">
            <a:extLst>
              <a:ext uri="{FF2B5EF4-FFF2-40B4-BE49-F238E27FC236}">
                <a16:creationId xmlns:a16="http://schemas.microsoft.com/office/drawing/2014/main" id="{764BFA77-4EB2-4049-A3C6-9B57D5811F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E15DE7-203D-4466-9D8D-00C37A49F63F}"/>
              </a:ext>
            </a:extLst>
          </p:cNvPr>
          <p:cNvSpPr>
            <a:spLocks noGrp="1"/>
          </p:cNvSpPr>
          <p:nvPr>
            <p:ph type="sldNum" sz="quarter" idx="12"/>
          </p:nvPr>
        </p:nvSpPr>
        <p:spPr/>
        <p:txBody>
          <a:bodyPr/>
          <a:lstStyle/>
          <a:p>
            <a:fld id="{F39E07D7-BA71-44D3-9389-827BF5E14271}" type="slidenum">
              <a:rPr lang="en-GB" smtClean="0"/>
              <a:t>‹#›</a:t>
            </a:fld>
            <a:endParaRPr lang="en-GB"/>
          </a:p>
        </p:txBody>
      </p:sp>
    </p:spTree>
    <p:extLst>
      <p:ext uri="{BB962C8B-B14F-4D97-AF65-F5344CB8AC3E}">
        <p14:creationId xmlns:p14="http://schemas.microsoft.com/office/powerpoint/2010/main" val="285172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B32C9-31C2-434B-879E-1CDC6CDFF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A45FDA-2723-45CB-9DE8-5A997D0FB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48F7E4-9914-40F7-B6D6-5404F18FF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BB135-AC6D-48BD-985F-B048C8B2BC1D}" type="datetimeFigureOut">
              <a:rPr lang="en-GB" smtClean="0"/>
              <a:t>31/05/2023</a:t>
            </a:fld>
            <a:endParaRPr lang="en-GB"/>
          </a:p>
        </p:txBody>
      </p:sp>
      <p:sp>
        <p:nvSpPr>
          <p:cNvPr id="5" name="Footer Placeholder 4">
            <a:extLst>
              <a:ext uri="{FF2B5EF4-FFF2-40B4-BE49-F238E27FC236}">
                <a16:creationId xmlns:a16="http://schemas.microsoft.com/office/drawing/2014/main" id="{B9390AD7-D1AD-4C44-9F30-1ADE4AB29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E9919D-3F52-4EA0-A2B5-E0ACE6A5A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E07D7-BA71-44D3-9389-827BF5E14271}" type="slidenum">
              <a:rPr lang="en-GB" smtClean="0"/>
              <a:t>‹#›</a:t>
            </a:fld>
            <a:endParaRPr lang="en-GB"/>
          </a:p>
        </p:txBody>
      </p:sp>
    </p:spTree>
    <p:extLst>
      <p:ext uri="{BB962C8B-B14F-4D97-AF65-F5344CB8AC3E}">
        <p14:creationId xmlns:p14="http://schemas.microsoft.com/office/powerpoint/2010/main" val="195140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03EDF2-0DCC-4754-A937-5F753BB2BEB2}"/>
              </a:ext>
            </a:extLst>
          </p:cNvPr>
          <p:cNvSpPr txBox="1">
            <a:spLocks/>
          </p:cNvSpPr>
          <p:nvPr/>
        </p:nvSpPr>
        <p:spPr>
          <a:xfrm>
            <a:off x="1474172" y="453998"/>
            <a:ext cx="9144000" cy="1319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9600" dirty="0">
                <a:latin typeface="+mn-lt"/>
                <a:ea typeface="Verdana" panose="020B0604030504040204" pitchFamily="34" charset="0"/>
              </a:rPr>
              <a:t>Reimagining Revision</a:t>
            </a:r>
            <a:endParaRPr lang="en-GB" dirty="0">
              <a:latin typeface="+mn-lt"/>
              <a:ea typeface="Verdana" panose="020B0604030504040204" pitchFamily="34" charset="0"/>
            </a:endParaRPr>
          </a:p>
        </p:txBody>
      </p:sp>
      <p:sp>
        <p:nvSpPr>
          <p:cNvPr id="5" name="Subtitle 2">
            <a:extLst>
              <a:ext uri="{FF2B5EF4-FFF2-40B4-BE49-F238E27FC236}">
                <a16:creationId xmlns:a16="http://schemas.microsoft.com/office/drawing/2014/main" id="{CC434D07-7EA0-41CB-B059-FCE26F158726}"/>
              </a:ext>
            </a:extLst>
          </p:cNvPr>
          <p:cNvSpPr txBox="1">
            <a:spLocks/>
          </p:cNvSpPr>
          <p:nvPr/>
        </p:nvSpPr>
        <p:spPr>
          <a:xfrm>
            <a:off x="1523999" y="3531999"/>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t>Helen Howell</a:t>
            </a:r>
          </a:p>
          <a:p>
            <a:pPr marL="0" indent="0" algn="ctr">
              <a:buNone/>
            </a:pPr>
            <a:r>
              <a:rPr lang="en-GB" sz="3200" dirty="0"/>
              <a:t>@cura_dora</a:t>
            </a:r>
          </a:p>
          <a:p>
            <a:pPr marL="0" indent="0" algn="ctr">
              <a:buNone/>
            </a:pPr>
            <a:endParaRPr lang="en-GB" sz="3200" dirty="0"/>
          </a:p>
        </p:txBody>
      </p:sp>
      <p:sp>
        <p:nvSpPr>
          <p:cNvPr id="6" name="Rectangle 5">
            <a:extLst>
              <a:ext uri="{FF2B5EF4-FFF2-40B4-BE49-F238E27FC236}">
                <a16:creationId xmlns:a16="http://schemas.microsoft.com/office/drawing/2014/main" id="{2C7A3D62-1C6B-477C-B757-7458E1ECCFA0}"/>
              </a:ext>
            </a:extLst>
          </p:cNvPr>
          <p:cNvSpPr/>
          <p:nvPr/>
        </p:nvSpPr>
        <p:spPr>
          <a:xfrm>
            <a:off x="611047" y="333367"/>
            <a:ext cx="10870250" cy="5648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logo&#10;&#10;Description automatically generated">
            <a:extLst>
              <a:ext uri="{FF2B5EF4-FFF2-40B4-BE49-F238E27FC236}">
                <a16:creationId xmlns:a16="http://schemas.microsoft.com/office/drawing/2014/main" id="{356B04CB-3619-4F26-A2BD-949CD047D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03" y="2989502"/>
            <a:ext cx="2893291" cy="2893291"/>
          </a:xfrm>
          <a:prstGeom prst="rect">
            <a:avLst/>
          </a:prstGeom>
        </p:spPr>
      </p:pic>
      <p:sp>
        <p:nvSpPr>
          <p:cNvPr id="7" name="Rectangle 6">
            <a:extLst>
              <a:ext uri="{FF2B5EF4-FFF2-40B4-BE49-F238E27FC236}">
                <a16:creationId xmlns:a16="http://schemas.microsoft.com/office/drawing/2014/main" id="{7D2F3EA3-C920-4DE6-B1BB-C1E1A992A55D}"/>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a:t>
            </a:r>
            <a:r>
              <a:rPr lang="en-GB" sz="2400" b="1"/>
              <a:t>TMEnglishIcons                                                                                                      #TMEngIcons</a:t>
            </a:r>
            <a:endParaRPr lang="en-GB" sz="2400" dirty="0">
              <a:latin typeface="Century Gothic" panose="020B0502020202020204" pitchFamily="34" charset="0"/>
            </a:endParaRPr>
          </a:p>
        </p:txBody>
      </p:sp>
      <p:pic>
        <p:nvPicPr>
          <p:cNvPr id="8" name="Picture 2" descr="See the source image">
            <a:extLst>
              <a:ext uri="{FF2B5EF4-FFF2-40B4-BE49-F238E27FC236}">
                <a16:creationId xmlns:a16="http://schemas.microsoft.com/office/drawing/2014/main" id="{D5F847E4-9F85-4095-8C7E-9B59C1AE9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9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9AE2-4239-6E9C-975F-F475E899B086}"/>
              </a:ext>
            </a:extLst>
          </p:cNvPr>
          <p:cNvSpPr>
            <a:spLocks noGrp="1"/>
          </p:cNvSpPr>
          <p:nvPr>
            <p:ph type="title"/>
          </p:nvPr>
        </p:nvSpPr>
        <p:spPr>
          <a:xfrm>
            <a:off x="498835" y="-74398"/>
            <a:ext cx="10515600" cy="1325563"/>
          </a:xfrm>
        </p:spPr>
        <p:txBody>
          <a:bodyPr/>
          <a:lstStyle/>
          <a:p>
            <a:r>
              <a:rPr lang="en-GB" b="1" dirty="0">
                <a:solidFill>
                  <a:srgbClr val="0070C0"/>
                </a:solidFill>
              </a:rPr>
              <a:t>Elaborative Interrogation</a:t>
            </a:r>
          </a:p>
        </p:txBody>
      </p:sp>
      <p:sp>
        <p:nvSpPr>
          <p:cNvPr id="3" name="Content Placeholder 2">
            <a:extLst>
              <a:ext uri="{FF2B5EF4-FFF2-40B4-BE49-F238E27FC236}">
                <a16:creationId xmlns:a16="http://schemas.microsoft.com/office/drawing/2014/main" id="{43AE407B-D2E2-6248-9946-A618B0EC3F28}"/>
              </a:ext>
            </a:extLst>
          </p:cNvPr>
          <p:cNvSpPr>
            <a:spLocks noGrp="1"/>
          </p:cNvSpPr>
          <p:nvPr>
            <p:ph idx="1"/>
          </p:nvPr>
        </p:nvSpPr>
        <p:spPr>
          <a:xfrm>
            <a:off x="897905" y="1799958"/>
            <a:ext cx="4082592" cy="4351338"/>
          </a:xfrm>
        </p:spPr>
        <p:txBody>
          <a:bodyPr/>
          <a:lstStyle/>
          <a:p>
            <a:r>
              <a:rPr lang="en-GB" dirty="0"/>
              <a:t>How does…?</a:t>
            </a:r>
          </a:p>
          <a:p>
            <a:r>
              <a:rPr lang="en-GB" dirty="0"/>
              <a:t>Why does…?</a:t>
            </a:r>
          </a:p>
          <a:p>
            <a:r>
              <a:rPr lang="en-GB" dirty="0"/>
              <a:t>What caused…?</a:t>
            </a:r>
          </a:p>
          <a:p>
            <a:r>
              <a:rPr lang="en-GB" dirty="0"/>
              <a:t>How is X different/similar to Y?</a:t>
            </a:r>
          </a:p>
        </p:txBody>
      </p:sp>
      <p:sp>
        <p:nvSpPr>
          <p:cNvPr id="4" name="Rectangle 3">
            <a:extLst>
              <a:ext uri="{FF2B5EF4-FFF2-40B4-BE49-F238E27FC236}">
                <a16:creationId xmlns:a16="http://schemas.microsoft.com/office/drawing/2014/main" id="{83474485-1FFB-9C51-846E-28E8F35FCE54}"/>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5" name="Picture 2" descr="See the source image">
            <a:extLst>
              <a:ext uri="{FF2B5EF4-FFF2-40B4-BE49-F238E27FC236}">
                <a16:creationId xmlns:a16="http://schemas.microsoft.com/office/drawing/2014/main" id="{26BD70A6-D9B7-978E-7135-268EF8A32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5327CFF-78CC-37DE-040C-F82AB4DFD907}"/>
              </a:ext>
            </a:extLst>
          </p:cNvPr>
          <p:cNvSpPr txBox="1"/>
          <p:nvPr/>
        </p:nvSpPr>
        <p:spPr>
          <a:xfrm>
            <a:off x="4980497" y="1020884"/>
            <a:ext cx="7041852" cy="5262979"/>
          </a:xfrm>
          <a:prstGeom prst="rect">
            <a:avLst/>
          </a:prstGeom>
          <a:noFill/>
        </p:spPr>
        <p:txBody>
          <a:bodyPr wrap="square">
            <a:spAutoFit/>
          </a:bodyPr>
          <a:lstStyle/>
          <a:p>
            <a:r>
              <a:rPr lang="en-GB" sz="1600" b="0" i="0" dirty="0">
                <a:solidFill>
                  <a:srgbClr val="000000"/>
                </a:solidFill>
                <a:effectLst/>
                <a:latin typeface="Merriweather" panose="00000500000000000000" pitchFamily="2" charset="0"/>
              </a:rPr>
              <a:t>Rebirth stories generally focus on villain protagonists who redeem themselves over the course of the story, after spiralling deeper into villainy and meeting a redemption figure. Redemption figures usually come in the form of a child or the protagonist’s other half, and they serve to remind the villain-hero what compassion or love feels like. They also help the villain-hero see what the world alignment is actually like, instead of the warped perception that the protagonist has that has given them the proclivity towards villainy.</a:t>
            </a:r>
          </a:p>
          <a:p>
            <a:endParaRPr lang="en-GB" sz="1600" dirty="0">
              <a:solidFill>
                <a:srgbClr val="000000"/>
              </a:solidFill>
              <a:latin typeface="Merriweather" panose="00000500000000000000" pitchFamily="2" charset="0"/>
            </a:endParaRPr>
          </a:p>
          <a:p>
            <a:pPr algn="l" fontAlgn="base">
              <a:buFont typeface="+mj-lt"/>
              <a:buAutoNum type="arabicPeriod"/>
            </a:pPr>
            <a:r>
              <a:rPr lang="en-GB" sz="1600" b="0" i="0" dirty="0">
                <a:solidFill>
                  <a:srgbClr val="000000"/>
                </a:solidFill>
                <a:effectLst/>
                <a:latin typeface="Merriweather" panose="00000500000000000000" pitchFamily="2" charset="0"/>
              </a:rPr>
              <a:t> A young hero or heroine falls under the shadow of the dark power.</a:t>
            </a:r>
          </a:p>
          <a:p>
            <a:pPr algn="l" fontAlgn="base">
              <a:buFont typeface="+mj-lt"/>
              <a:buAutoNum type="arabicPeriod"/>
            </a:pPr>
            <a:r>
              <a:rPr lang="en-GB" sz="1600" b="0" i="0" dirty="0">
                <a:solidFill>
                  <a:srgbClr val="000000"/>
                </a:solidFill>
                <a:effectLst/>
                <a:latin typeface="Merriweather" panose="00000500000000000000" pitchFamily="2" charset="0"/>
              </a:rPr>
              <a:t> For a while, all may seem to go reasonably well. The threat may even seem to have receded.</a:t>
            </a:r>
          </a:p>
          <a:p>
            <a:pPr algn="l" fontAlgn="base"/>
            <a:r>
              <a:rPr lang="en-GB" sz="1600" dirty="0">
                <a:solidFill>
                  <a:srgbClr val="000000"/>
                </a:solidFill>
                <a:latin typeface="Merriweather" panose="00000500000000000000" pitchFamily="2" charset="0"/>
              </a:rPr>
              <a:t>3. </a:t>
            </a:r>
            <a:r>
              <a:rPr lang="en-GB" sz="1600" b="0" i="0" dirty="0">
                <a:solidFill>
                  <a:srgbClr val="000000"/>
                </a:solidFill>
                <a:effectLst/>
                <a:latin typeface="Merriweather" panose="00000500000000000000" pitchFamily="2" charset="0"/>
              </a:rPr>
              <a:t>Eventually the threat returns in full force, until the hero/heroine is seen imprisoned in the state of living death.</a:t>
            </a:r>
          </a:p>
          <a:p>
            <a:pPr algn="l" fontAlgn="base"/>
            <a:r>
              <a:rPr lang="en-GB" sz="1600" b="0" i="0" dirty="0">
                <a:solidFill>
                  <a:srgbClr val="000000"/>
                </a:solidFill>
                <a:effectLst/>
                <a:latin typeface="Merriweather" panose="00000500000000000000" pitchFamily="2" charset="0"/>
              </a:rPr>
              <a:t>4. This continues for a long time, when it seems like the dark power has completely triumphed.</a:t>
            </a:r>
          </a:p>
          <a:p>
            <a:pPr algn="l" fontAlgn="base"/>
            <a:r>
              <a:rPr lang="en-GB" sz="1600" dirty="0">
                <a:solidFill>
                  <a:srgbClr val="000000"/>
                </a:solidFill>
                <a:latin typeface="Merriweather" panose="00000500000000000000" pitchFamily="2" charset="0"/>
              </a:rPr>
              <a:t>5. </a:t>
            </a:r>
            <a:r>
              <a:rPr lang="en-GB" sz="1600" b="0" i="0" dirty="0">
                <a:solidFill>
                  <a:srgbClr val="000000"/>
                </a:solidFill>
                <a:effectLst/>
                <a:latin typeface="Merriweather" panose="00000500000000000000" pitchFamily="2" charset="0"/>
              </a:rPr>
              <a:t>But finally comes the miraculous redemption, either by the hero (if the imprisoned figure is the heroine), or by a young woman or child (if the imprisoned figure is the hero).</a:t>
            </a:r>
          </a:p>
          <a:p>
            <a:endParaRPr lang="en-GB" sz="1600" dirty="0">
              <a:solidFill>
                <a:srgbClr val="000000"/>
              </a:solidFill>
              <a:latin typeface="Merriweather" panose="00000500000000000000" pitchFamily="2" charset="0"/>
            </a:endParaRPr>
          </a:p>
          <a:p>
            <a:r>
              <a:rPr lang="en-GB" sz="1600" dirty="0">
                <a:solidFill>
                  <a:srgbClr val="000000"/>
                </a:solidFill>
                <a:latin typeface="Merriweather" panose="00000500000000000000" pitchFamily="2" charset="0"/>
              </a:rPr>
              <a:t>Based on ‘Seven Basic Plots’, Christopher Booker</a:t>
            </a:r>
            <a:endParaRPr lang="en-GB" sz="1600" dirty="0"/>
          </a:p>
        </p:txBody>
      </p:sp>
      <p:sp>
        <p:nvSpPr>
          <p:cNvPr id="8" name="Content Placeholder 2">
            <a:extLst>
              <a:ext uri="{FF2B5EF4-FFF2-40B4-BE49-F238E27FC236}">
                <a16:creationId xmlns:a16="http://schemas.microsoft.com/office/drawing/2014/main" id="{164CB658-8BA8-F798-568E-DB2401A88747}"/>
              </a:ext>
            </a:extLst>
          </p:cNvPr>
          <p:cNvSpPr txBox="1">
            <a:spLocks/>
          </p:cNvSpPr>
          <p:nvPr/>
        </p:nvSpPr>
        <p:spPr>
          <a:xfrm>
            <a:off x="457593" y="1253331"/>
            <a:ext cx="40825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How does </a:t>
            </a:r>
            <a:r>
              <a:rPr lang="en-GB" dirty="0"/>
              <a:t>A Christmas Carol fit the conventions of a rebirth story?</a:t>
            </a:r>
          </a:p>
          <a:p>
            <a:r>
              <a:rPr lang="en-GB" b="1" dirty="0"/>
              <a:t>Why does </a:t>
            </a:r>
            <a:r>
              <a:rPr lang="en-GB" dirty="0"/>
              <a:t>Scrooge find miraculous redemption?</a:t>
            </a:r>
          </a:p>
          <a:p>
            <a:r>
              <a:rPr lang="en-GB" b="1" dirty="0"/>
              <a:t>What caused </a:t>
            </a:r>
            <a:r>
              <a:rPr lang="en-GB" dirty="0"/>
              <a:t>‘the dark power’?</a:t>
            </a:r>
          </a:p>
          <a:p>
            <a:r>
              <a:rPr lang="en-GB" b="1" dirty="0"/>
              <a:t>How is this </a:t>
            </a:r>
            <a:r>
              <a:rPr lang="en-GB" dirty="0"/>
              <a:t>rebirth </a:t>
            </a:r>
            <a:r>
              <a:rPr lang="en-GB" b="1" dirty="0"/>
              <a:t>different</a:t>
            </a:r>
            <a:r>
              <a:rPr lang="en-GB" dirty="0"/>
              <a:t> to the tragedy of Macbeth?</a:t>
            </a:r>
          </a:p>
        </p:txBody>
      </p:sp>
      <p:grpSp>
        <p:nvGrpSpPr>
          <p:cNvPr id="14" name="Group 13">
            <a:extLst>
              <a:ext uri="{FF2B5EF4-FFF2-40B4-BE49-F238E27FC236}">
                <a16:creationId xmlns:a16="http://schemas.microsoft.com/office/drawing/2014/main" id="{7987E1BE-68FA-0793-CE51-FB955C8EB202}"/>
              </a:ext>
            </a:extLst>
          </p:cNvPr>
          <p:cNvGrpSpPr/>
          <p:nvPr/>
        </p:nvGrpSpPr>
        <p:grpSpPr>
          <a:xfrm>
            <a:off x="337298" y="1247221"/>
            <a:ext cx="4282127" cy="4351338"/>
            <a:chOff x="-4470372" y="1383828"/>
            <a:chExt cx="4282127" cy="4351338"/>
          </a:xfrm>
        </p:grpSpPr>
        <p:sp>
          <p:nvSpPr>
            <p:cNvPr id="9" name="Content Placeholder 2">
              <a:extLst>
                <a:ext uri="{FF2B5EF4-FFF2-40B4-BE49-F238E27FC236}">
                  <a16:creationId xmlns:a16="http://schemas.microsoft.com/office/drawing/2014/main" id="{10046A4E-C8B5-3029-6CD0-652571600C85}"/>
                </a:ext>
              </a:extLst>
            </p:cNvPr>
            <p:cNvSpPr txBox="1">
              <a:spLocks/>
            </p:cNvSpPr>
            <p:nvPr/>
          </p:nvSpPr>
          <p:spPr>
            <a:xfrm>
              <a:off x="-4470372" y="1383828"/>
              <a:ext cx="4282127" cy="4351338"/>
            </a:xfrm>
            <a:prstGeom prst="rect">
              <a:avLst/>
            </a:prstGeom>
            <a:solidFill>
              <a:schemeClr val="bg1"/>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70C0"/>
                  </a:solidFill>
                </a:rPr>
                <a:t>A Christmas Carol: villain misanthrope Scrooge under shadow of *avarice* but redeemed        ghosts’ moralistic teaching.</a:t>
              </a:r>
            </a:p>
            <a:p>
              <a:r>
                <a:rPr lang="en-GB" dirty="0">
                  <a:solidFill>
                    <a:srgbClr val="0070C0"/>
                  </a:solidFill>
                </a:rPr>
                <a:t>Miraculous redemption        TT (&amp; missed opp. of Belle?)</a:t>
              </a:r>
            </a:p>
            <a:p>
              <a:r>
                <a:rPr lang="en-GB" dirty="0">
                  <a:solidFill>
                    <a:srgbClr val="0070C0"/>
                  </a:solidFill>
                </a:rPr>
                <a:t>‘Dark power’: avarice     Scrooge’s fear of poverty but ultimately = disconnect from humanity.</a:t>
              </a:r>
            </a:p>
            <a:p>
              <a:r>
                <a:rPr lang="en-GB" dirty="0">
                  <a:solidFill>
                    <a:srgbClr val="0070C0"/>
                  </a:solidFill>
                </a:rPr>
                <a:t>ACC vs M: initially part of community, increasingly solitary, ‘light’ influences gradually removed/destroyed.</a:t>
              </a:r>
            </a:p>
          </p:txBody>
        </p:sp>
        <p:cxnSp>
          <p:nvCxnSpPr>
            <p:cNvPr id="11" name="Straight Arrow Connector 10">
              <a:extLst>
                <a:ext uri="{FF2B5EF4-FFF2-40B4-BE49-F238E27FC236}">
                  <a16:creationId xmlns:a16="http://schemas.microsoft.com/office/drawing/2014/main" id="{047CBFFF-178E-07E2-2EC9-FCCFB2048270}"/>
                </a:ext>
              </a:extLst>
            </p:cNvPr>
            <p:cNvCxnSpPr/>
            <p:nvPr/>
          </p:nvCxnSpPr>
          <p:spPr>
            <a:xfrm>
              <a:off x="-2598265" y="2403835"/>
              <a:ext cx="4147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FCCC81-CBBA-D3B8-838D-060CFEDA2D31}"/>
                </a:ext>
              </a:extLst>
            </p:cNvPr>
            <p:cNvCxnSpPr/>
            <p:nvPr/>
          </p:nvCxnSpPr>
          <p:spPr>
            <a:xfrm>
              <a:off x="-1289902" y="3667557"/>
              <a:ext cx="4147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F6F80A-DB6D-3060-0A60-EE83D5FC9CE9}"/>
                </a:ext>
              </a:extLst>
            </p:cNvPr>
            <p:cNvCxnSpPr/>
            <p:nvPr/>
          </p:nvCxnSpPr>
          <p:spPr>
            <a:xfrm>
              <a:off x="-1007097" y="3027575"/>
              <a:ext cx="4147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1FCF6CAA-012B-2E11-BFE5-44FF0A6C87D2}"/>
              </a:ext>
            </a:extLst>
          </p:cNvPr>
          <p:cNvSpPr txBox="1"/>
          <p:nvPr/>
        </p:nvSpPr>
        <p:spPr>
          <a:xfrm>
            <a:off x="88514" y="5045821"/>
            <a:ext cx="4891983"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i="1" dirty="0"/>
              <a:t>A Christmas Carol, the archetypal rebirth narrative, features protagonist Scrooge’s miraculous redemption from the ‘dark power’ of avarice chiefly through the character Tiny Tim</a:t>
            </a:r>
            <a:r>
              <a:rPr lang="en-GB" dirty="0"/>
              <a:t>.</a:t>
            </a:r>
          </a:p>
        </p:txBody>
      </p:sp>
    </p:spTree>
    <p:extLst>
      <p:ext uri="{BB962C8B-B14F-4D97-AF65-F5344CB8AC3E}">
        <p14:creationId xmlns:p14="http://schemas.microsoft.com/office/powerpoint/2010/main" val="325003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8AE0-AA3A-4BA2-17FD-A7DDCEBFD73A}"/>
              </a:ext>
            </a:extLst>
          </p:cNvPr>
          <p:cNvSpPr>
            <a:spLocks noGrp="1"/>
          </p:cNvSpPr>
          <p:nvPr>
            <p:ph type="title"/>
          </p:nvPr>
        </p:nvSpPr>
        <p:spPr/>
        <p:txBody>
          <a:bodyPr/>
          <a:lstStyle/>
          <a:p>
            <a:r>
              <a:rPr lang="en-GB" b="1" dirty="0">
                <a:solidFill>
                  <a:srgbClr val="0070C0"/>
                </a:solidFill>
              </a:rPr>
              <a:t>Study Buddies: Tip </a:t>
            </a:r>
            <a:r>
              <a:rPr lang="en-GB" b="1" dirty="0" err="1">
                <a:solidFill>
                  <a:srgbClr val="0070C0"/>
                </a:solidFill>
              </a:rPr>
              <a:t>Tip</a:t>
            </a:r>
            <a:r>
              <a:rPr lang="en-GB" b="1" dirty="0">
                <a:solidFill>
                  <a:srgbClr val="0070C0"/>
                </a:solidFill>
              </a:rPr>
              <a:t> Teach Try Again</a:t>
            </a:r>
            <a:endParaRPr lang="en-GB" dirty="0"/>
          </a:p>
        </p:txBody>
      </p:sp>
      <p:pic>
        <p:nvPicPr>
          <p:cNvPr id="5" name="Picture 4">
            <a:extLst>
              <a:ext uri="{FF2B5EF4-FFF2-40B4-BE49-F238E27FC236}">
                <a16:creationId xmlns:a16="http://schemas.microsoft.com/office/drawing/2014/main" id="{60554EA1-F9F0-EF7E-2F28-7CE3F72D0E22}"/>
              </a:ext>
            </a:extLst>
          </p:cNvPr>
          <p:cNvPicPr>
            <a:picLocks noChangeAspect="1"/>
          </p:cNvPicPr>
          <p:nvPr/>
        </p:nvPicPr>
        <p:blipFill rotWithShape="1">
          <a:blip r:embed="rId3"/>
          <a:srcRect l="10378" t="28498" r="18325" b="12175"/>
          <a:stretch/>
        </p:blipFill>
        <p:spPr>
          <a:xfrm>
            <a:off x="416751" y="1468852"/>
            <a:ext cx="10515600" cy="4922009"/>
          </a:xfrm>
          <a:prstGeom prst="rect">
            <a:avLst/>
          </a:prstGeom>
        </p:spPr>
      </p:pic>
      <p:sp>
        <p:nvSpPr>
          <p:cNvPr id="4" name="TextBox 3">
            <a:extLst>
              <a:ext uri="{FF2B5EF4-FFF2-40B4-BE49-F238E27FC236}">
                <a16:creationId xmlns:a16="http://schemas.microsoft.com/office/drawing/2014/main" id="{F1776CB5-3CE9-EE5F-9B30-E68639C636C6}"/>
              </a:ext>
            </a:extLst>
          </p:cNvPr>
          <p:cNvSpPr txBox="1"/>
          <p:nvPr/>
        </p:nvSpPr>
        <p:spPr>
          <a:xfrm>
            <a:off x="218661" y="5168348"/>
            <a:ext cx="1639956" cy="1550987"/>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21B129A1-BFD8-6779-9E15-FB76ECF20702}"/>
              </a:ext>
            </a:extLst>
          </p:cNvPr>
          <p:cNvSpPr txBox="1"/>
          <p:nvPr/>
        </p:nvSpPr>
        <p:spPr>
          <a:xfrm>
            <a:off x="838200" y="6127234"/>
            <a:ext cx="1639956" cy="646331"/>
          </a:xfrm>
          <a:prstGeom prst="rect">
            <a:avLst/>
          </a:prstGeom>
          <a:solidFill>
            <a:schemeClr val="bg1"/>
          </a:solidFill>
        </p:spPr>
        <p:txBody>
          <a:bodyPr wrap="square" rtlCol="0">
            <a:spAutoFit/>
          </a:bodyPr>
          <a:lstStyle/>
          <a:p>
            <a:endParaRPr lang="en-GB" dirty="0"/>
          </a:p>
          <a:p>
            <a:endParaRPr lang="en-GB" dirty="0"/>
          </a:p>
        </p:txBody>
      </p:sp>
      <p:sp>
        <p:nvSpPr>
          <p:cNvPr id="7" name="Rectangle 6">
            <a:extLst>
              <a:ext uri="{FF2B5EF4-FFF2-40B4-BE49-F238E27FC236}">
                <a16:creationId xmlns:a16="http://schemas.microsoft.com/office/drawing/2014/main" id="{102B2CB9-037C-67AE-5083-7B33679E9A31}"/>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8" name="Picture 2" descr="See the source image">
            <a:extLst>
              <a:ext uri="{FF2B5EF4-FFF2-40B4-BE49-F238E27FC236}">
                <a16:creationId xmlns:a16="http://schemas.microsoft.com/office/drawing/2014/main" id="{98395322-5F8D-E1D6-3129-498DCC9B9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9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FD7F-0D82-47BA-961A-9B48A92095F5}"/>
              </a:ext>
            </a:extLst>
          </p:cNvPr>
          <p:cNvSpPr>
            <a:spLocks noGrp="1"/>
          </p:cNvSpPr>
          <p:nvPr>
            <p:ph type="title"/>
          </p:nvPr>
        </p:nvSpPr>
        <p:spPr>
          <a:xfrm>
            <a:off x="160801" y="-67097"/>
            <a:ext cx="8142177" cy="1325563"/>
          </a:xfrm>
        </p:spPr>
        <p:txBody>
          <a:bodyPr/>
          <a:lstStyle/>
          <a:p>
            <a:r>
              <a:rPr lang="en-GB" b="1" dirty="0">
                <a:solidFill>
                  <a:srgbClr val="0070C0"/>
                </a:solidFill>
              </a:rPr>
              <a:t>Dual-Coding &amp; The Leitner Method</a:t>
            </a:r>
          </a:p>
        </p:txBody>
      </p:sp>
      <p:sp>
        <p:nvSpPr>
          <p:cNvPr id="16" name="TextBox 15">
            <a:extLst>
              <a:ext uri="{FF2B5EF4-FFF2-40B4-BE49-F238E27FC236}">
                <a16:creationId xmlns:a16="http://schemas.microsoft.com/office/drawing/2014/main" id="{99BCF651-4E9F-4680-8F8F-E981DD5981F0}"/>
              </a:ext>
            </a:extLst>
          </p:cNvPr>
          <p:cNvSpPr txBox="1"/>
          <p:nvPr/>
        </p:nvSpPr>
        <p:spPr>
          <a:xfrm>
            <a:off x="575733" y="2492690"/>
            <a:ext cx="3014134" cy="221599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GB" dirty="0"/>
          </a:p>
          <a:p>
            <a:pPr algn="ctr"/>
            <a:endParaRPr lang="en-GB" dirty="0"/>
          </a:p>
          <a:p>
            <a:pPr algn="ctr"/>
            <a:r>
              <a:rPr lang="en-GB" sz="2800" b="1" dirty="0"/>
              <a:t>Test daily</a:t>
            </a:r>
          </a:p>
          <a:p>
            <a:pPr algn="ctr"/>
            <a:endParaRPr lang="en-GB" dirty="0"/>
          </a:p>
          <a:p>
            <a:pPr algn="ctr"/>
            <a:endParaRPr lang="en-GB" sz="2800" dirty="0"/>
          </a:p>
          <a:p>
            <a:pPr algn="ctr"/>
            <a:endParaRPr lang="en-GB" sz="2800" dirty="0"/>
          </a:p>
        </p:txBody>
      </p:sp>
      <p:sp>
        <p:nvSpPr>
          <p:cNvPr id="17" name="TextBox 16">
            <a:extLst>
              <a:ext uri="{FF2B5EF4-FFF2-40B4-BE49-F238E27FC236}">
                <a16:creationId xmlns:a16="http://schemas.microsoft.com/office/drawing/2014/main" id="{7BDDC110-0A7C-4921-AFFD-55900EAE1186}"/>
              </a:ext>
            </a:extLst>
          </p:cNvPr>
          <p:cNvSpPr txBox="1"/>
          <p:nvPr/>
        </p:nvSpPr>
        <p:spPr>
          <a:xfrm>
            <a:off x="4792133" y="2438400"/>
            <a:ext cx="3014134" cy="233910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GB" dirty="0"/>
          </a:p>
          <a:p>
            <a:pPr algn="ctr"/>
            <a:endParaRPr lang="en-GB" sz="2800" b="1" dirty="0"/>
          </a:p>
          <a:p>
            <a:pPr algn="ctr"/>
            <a:r>
              <a:rPr lang="en-GB" sz="2800" b="1" dirty="0"/>
              <a:t>Test alternate days</a:t>
            </a:r>
          </a:p>
          <a:p>
            <a:pPr algn="ctr"/>
            <a:endParaRPr lang="en-GB" dirty="0"/>
          </a:p>
          <a:p>
            <a:pPr algn="ctr"/>
            <a:endParaRPr lang="en-GB" dirty="0"/>
          </a:p>
          <a:p>
            <a:pPr algn="ctr"/>
            <a:endParaRPr lang="en-GB" dirty="0"/>
          </a:p>
          <a:p>
            <a:pPr algn="ctr"/>
            <a:endParaRPr lang="en-GB" dirty="0"/>
          </a:p>
        </p:txBody>
      </p:sp>
      <p:sp>
        <p:nvSpPr>
          <p:cNvPr id="18" name="TextBox 17">
            <a:extLst>
              <a:ext uri="{FF2B5EF4-FFF2-40B4-BE49-F238E27FC236}">
                <a16:creationId xmlns:a16="http://schemas.microsoft.com/office/drawing/2014/main" id="{15583E24-CE18-4AD1-BCB8-5E6974DF3A96}"/>
              </a:ext>
            </a:extLst>
          </p:cNvPr>
          <p:cNvSpPr txBox="1"/>
          <p:nvPr/>
        </p:nvSpPr>
        <p:spPr>
          <a:xfrm>
            <a:off x="8888138" y="2454336"/>
            <a:ext cx="3014134" cy="221599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GB" dirty="0"/>
          </a:p>
          <a:p>
            <a:pPr algn="ctr"/>
            <a:endParaRPr lang="en-GB" dirty="0"/>
          </a:p>
          <a:p>
            <a:pPr algn="ctr"/>
            <a:r>
              <a:rPr lang="en-GB" sz="2800" b="1" dirty="0"/>
              <a:t>Test weekly</a:t>
            </a:r>
          </a:p>
          <a:p>
            <a:pPr algn="ctr"/>
            <a:endParaRPr lang="en-GB" dirty="0"/>
          </a:p>
          <a:p>
            <a:pPr algn="ctr"/>
            <a:endParaRPr lang="en-GB" sz="2800" dirty="0"/>
          </a:p>
          <a:p>
            <a:pPr algn="ctr"/>
            <a:endParaRPr lang="en-GB" sz="2800" dirty="0"/>
          </a:p>
        </p:txBody>
      </p:sp>
      <p:cxnSp>
        <p:nvCxnSpPr>
          <p:cNvPr id="19" name="Connector: Elbow 18">
            <a:extLst>
              <a:ext uri="{FF2B5EF4-FFF2-40B4-BE49-F238E27FC236}">
                <a16:creationId xmlns:a16="http://schemas.microsoft.com/office/drawing/2014/main" id="{BA98FB6A-0A6F-4983-942E-59D158C86B82}"/>
              </a:ext>
            </a:extLst>
          </p:cNvPr>
          <p:cNvCxnSpPr>
            <a:stCxn id="16" idx="0"/>
          </p:cNvCxnSpPr>
          <p:nvPr/>
        </p:nvCxnSpPr>
        <p:spPr>
          <a:xfrm rot="5400000" flipH="1" flipV="1">
            <a:off x="3553178" y="446580"/>
            <a:ext cx="575732" cy="3516488"/>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B701768-03FB-469A-AD30-FE592624D082}"/>
              </a:ext>
            </a:extLst>
          </p:cNvPr>
          <p:cNvCxnSpPr/>
          <p:nvPr/>
        </p:nvCxnSpPr>
        <p:spPr>
          <a:xfrm rot="5400000" flipH="1" flipV="1">
            <a:off x="8063089" y="312270"/>
            <a:ext cx="575733" cy="351648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7DF62594-A034-4FA5-BB10-A297A3CA9C2A}"/>
              </a:ext>
            </a:extLst>
          </p:cNvPr>
          <p:cNvCxnSpPr>
            <a:cxnSpLocks/>
          </p:cNvCxnSpPr>
          <p:nvPr/>
        </p:nvCxnSpPr>
        <p:spPr>
          <a:xfrm rot="10800000">
            <a:off x="2325510" y="5405222"/>
            <a:ext cx="8302978" cy="1"/>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4D3FDE-043D-4558-8A95-8AA0D3B361F2}"/>
              </a:ext>
            </a:extLst>
          </p:cNvPr>
          <p:cNvCxnSpPr>
            <a:cxnSpLocks/>
          </p:cNvCxnSpPr>
          <p:nvPr/>
        </p:nvCxnSpPr>
        <p:spPr>
          <a:xfrm rot="10800000" flipV="1">
            <a:off x="2325510" y="5027138"/>
            <a:ext cx="4329289" cy="1"/>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50201AF-B9BB-4AB4-8BC6-FD8EF1687C61}"/>
              </a:ext>
            </a:extLst>
          </p:cNvPr>
          <p:cNvSpPr txBox="1"/>
          <p:nvPr/>
        </p:nvSpPr>
        <p:spPr>
          <a:xfrm>
            <a:off x="5102578" y="919047"/>
            <a:ext cx="2325511" cy="646331"/>
          </a:xfrm>
          <a:prstGeom prst="rect">
            <a:avLst/>
          </a:prstGeom>
          <a:noFill/>
        </p:spPr>
        <p:txBody>
          <a:bodyPr wrap="square" rtlCol="0">
            <a:spAutoFit/>
          </a:bodyPr>
          <a:lstStyle/>
          <a:p>
            <a:r>
              <a:rPr lang="en-GB" dirty="0"/>
              <a:t>If correct, move over to test alternate days</a:t>
            </a:r>
          </a:p>
        </p:txBody>
      </p:sp>
      <p:sp>
        <p:nvSpPr>
          <p:cNvPr id="24" name="TextBox 23">
            <a:extLst>
              <a:ext uri="{FF2B5EF4-FFF2-40B4-BE49-F238E27FC236}">
                <a16:creationId xmlns:a16="http://schemas.microsoft.com/office/drawing/2014/main" id="{C83A7864-C321-4E04-8C23-CB19425444C8}"/>
              </a:ext>
            </a:extLst>
          </p:cNvPr>
          <p:cNvSpPr txBox="1"/>
          <p:nvPr/>
        </p:nvSpPr>
        <p:spPr>
          <a:xfrm>
            <a:off x="8161867" y="904335"/>
            <a:ext cx="2325511" cy="646331"/>
          </a:xfrm>
          <a:prstGeom prst="rect">
            <a:avLst/>
          </a:prstGeom>
          <a:noFill/>
        </p:spPr>
        <p:txBody>
          <a:bodyPr wrap="square" rtlCol="0">
            <a:spAutoFit/>
          </a:bodyPr>
          <a:lstStyle/>
          <a:p>
            <a:r>
              <a:rPr lang="en-GB" dirty="0"/>
              <a:t>If correct again, move over to test weekly</a:t>
            </a:r>
          </a:p>
        </p:txBody>
      </p:sp>
      <p:sp>
        <p:nvSpPr>
          <p:cNvPr id="25" name="TextBox 24">
            <a:extLst>
              <a:ext uri="{FF2B5EF4-FFF2-40B4-BE49-F238E27FC236}">
                <a16:creationId xmlns:a16="http://schemas.microsoft.com/office/drawing/2014/main" id="{72F551E2-1E20-4E3B-AC73-6E592D7FF559}"/>
              </a:ext>
            </a:extLst>
          </p:cNvPr>
          <p:cNvSpPr txBox="1"/>
          <p:nvPr/>
        </p:nvSpPr>
        <p:spPr>
          <a:xfrm>
            <a:off x="8350955" y="5547490"/>
            <a:ext cx="2325511" cy="646331"/>
          </a:xfrm>
          <a:prstGeom prst="rect">
            <a:avLst/>
          </a:prstGeom>
          <a:noFill/>
        </p:spPr>
        <p:txBody>
          <a:bodyPr wrap="square" rtlCol="0">
            <a:spAutoFit/>
          </a:bodyPr>
          <a:lstStyle/>
          <a:p>
            <a:r>
              <a:rPr lang="en-GB" dirty="0"/>
              <a:t>If incorrect, move back to test daily</a:t>
            </a:r>
          </a:p>
        </p:txBody>
      </p:sp>
      <p:sp>
        <p:nvSpPr>
          <p:cNvPr id="26" name="TextBox 25">
            <a:extLst>
              <a:ext uri="{FF2B5EF4-FFF2-40B4-BE49-F238E27FC236}">
                <a16:creationId xmlns:a16="http://schemas.microsoft.com/office/drawing/2014/main" id="{9CD601DC-640D-4F33-9347-6895BDD64506}"/>
              </a:ext>
            </a:extLst>
          </p:cNvPr>
          <p:cNvSpPr txBox="1"/>
          <p:nvPr/>
        </p:nvSpPr>
        <p:spPr>
          <a:xfrm>
            <a:off x="3690138" y="5580310"/>
            <a:ext cx="2325511" cy="646331"/>
          </a:xfrm>
          <a:prstGeom prst="rect">
            <a:avLst/>
          </a:prstGeom>
          <a:noFill/>
        </p:spPr>
        <p:txBody>
          <a:bodyPr wrap="square" rtlCol="0">
            <a:spAutoFit/>
          </a:bodyPr>
          <a:lstStyle/>
          <a:p>
            <a:r>
              <a:rPr lang="en-GB" dirty="0"/>
              <a:t>If incorrect, move back to test daily</a:t>
            </a:r>
          </a:p>
        </p:txBody>
      </p:sp>
      <p:sp>
        <p:nvSpPr>
          <p:cNvPr id="27" name="Rectangle 26">
            <a:extLst>
              <a:ext uri="{FF2B5EF4-FFF2-40B4-BE49-F238E27FC236}">
                <a16:creationId xmlns:a16="http://schemas.microsoft.com/office/drawing/2014/main" id="{A6A7B7CC-256B-8F6D-C974-EB458090A4B5}"/>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28" name="Picture 2" descr="See the source image">
            <a:extLst>
              <a:ext uri="{FF2B5EF4-FFF2-40B4-BE49-F238E27FC236}">
                <a16:creationId xmlns:a16="http://schemas.microsoft.com/office/drawing/2014/main" id="{BB192674-4F9D-92B3-382B-1C2D158A7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rafty The Serpent Tempter With Tree Of Knowledge Biblical Character Stock  Illustration - Download Image Now - iStock">
            <a:extLst>
              <a:ext uri="{FF2B5EF4-FFF2-40B4-BE49-F238E27FC236}">
                <a16:creationId xmlns:a16="http://schemas.microsoft.com/office/drawing/2014/main" id="{1C0AC642-EBD2-C4D2-EA23-4791D10AE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935" y="2500711"/>
            <a:ext cx="1633767" cy="16337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Man Shadow Silhouette Stock Illustrations – 22,089 Man Shadow Silhouette  Stock Illustrations, Vectors &amp; Clipart - Dreamstime">
            <a:extLst>
              <a:ext uri="{FF2B5EF4-FFF2-40B4-BE49-F238E27FC236}">
                <a16:creationId xmlns:a16="http://schemas.microsoft.com/office/drawing/2014/main" id="{A2F1947C-635B-8E1C-5D34-E629BC0FA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717" y="2715836"/>
            <a:ext cx="2824965" cy="17176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660 Split Personality Stock Vector Illustration and Royalty Free Split  Personality Clipart">
            <a:extLst>
              <a:ext uri="{FF2B5EF4-FFF2-40B4-BE49-F238E27FC236}">
                <a16:creationId xmlns:a16="http://schemas.microsoft.com/office/drawing/2014/main" id="{9D5BBA8F-F683-B628-EE67-6F8D3090BA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1360" y="2451623"/>
            <a:ext cx="1745637" cy="1745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18BF76-1641-19FA-04DB-30E018965C31}"/>
              </a:ext>
            </a:extLst>
          </p:cNvPr>
          <p:cNvSpPr txBox="1"/>
          <p:nvPr/>
        </p:nvSpPr>
        <p:spPr>
          <a:xfrm>
            <a:off x="649319" y="2528157"/>
            <a:ext cx="2866962" cy="203132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Archetypal tempter</a:t>
            </a:r>
            <a:r>
              <a:rPr lang="en-GB" sz="1400" dirty="0"/>
              <a:t>:</a:t>
            </a:r>
          </a:p>
          <a:p>
            <a:endParaRPr lang="en-GB" sz="1400" dirty="0"/>
          </a:p>
          <a:p>
            <a:pPr marL="285750" indent="-285750">
              <a:buFont typeface="Arial" panose="020B0604020202020204" pitchFamily="34" charset="0"/>
              <a:buChar char="•"/>
            </a:pPr>
            <a:r>
              <a:rPr lang="en-GB" sz="1400" dirty="0"/>
              <a:t>Can be an internal voice or externalised character.</a:t>
            </a:r>
          </a:p>
          <a:p>
            <a:pPr marL="285750" indent="-285750">
              <a:buFont typeface="Arial" panose="020B0604020202020204" pitchFamily="34" charset="0"/>
              <a:buChar char="•"/>
            </a:pPr>
            <a:r>
              <a:rPr lang="en-GB" sz="1400" dirty="0"/>
              <a:t>Exploits hero’s ‘dark side’ or weakness.</a:t>
            </a:r>
          </a:p>
          <a:p>
            <a:pPr marL="285750" indent="-285750">
              <a:buFont typeface="Arial" panose="020B0604020202020204" pitchFamily="34" charset="0"/>
              <a:buChar char="•"/>
            </a:pPr>
            <a:r>
              <a:rPr lang="en-GB" sz="1400" dirty="0">
                <a:solidFill>
                  <a:srgbClr val="FF0000"/>
                </a:solidFill>
              </a:rPr>
              <a:t>In the case of Macbeth, both the witches and LM fit this archetype.</a:t>
            </a:r>
          </a:p>
        </p:txBody>
      </p:sp>
      <p:sp>
        <p:nvSpPr>
          <p:cNvPr id="32" name="TextBox 31">
            <a:extLst>
              <a:ext uri="{FF2B5EF4-FFF2-40B4-BE49-F238E27FC236}">
                <a16:creationId xmlns:a16="http://schemas.microsoft.com/office/drawing/2014/main" id="{7E10D5E3-FC7B-45FD-D773-4A6B082E7273}"/>
              </a:ext>
            </a:extLst>
          </p:cNvPr>
          <p:cNvSpPr txBox="1"/>
          <p:nvPr/>
        </p:nvSpPr>
        <p:spPr>
          <a:xfrm>
            <a:off x="4811988" y="2515359"/>
            <a:ext cx="2974422" cy="2246769"/>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Archetypal ‘shadow’ character</a:t>
            </a:r>
            <a:r>
              <a:rPr lang="en-GB" sz="1400" dirty="0"/>
              <a:t>:</a:t>
            </a:r>
          </a:p>
          <a:p>
            <a:endParaRPr lang="en-GB" sz="1400" dirty="0"/>
          </a:p>
          <a:p>
            <a:pPr marL="285750" indent="-285750">
              <a:buFont typeface="Arial" panose="020B0604020202020204" pitchFamily="34" charset="0"/>
              <a:buChar char="•"/>
            </a:pPr>
            <a:r>
              <a:rPr lang="en-GB" sz="1400" dirty="0"/>
              <a:t>Similar in status to tragic hero.</a:t>
            </a:r>
          </a:p>
          <a:p>
            <a:pPr marL="285750" indent="-285750">
              <a:buFont typeface="Arial" panose="020B0604020202020204" pitchFamily="34" charset="0"/>
              <a:buChar char="•"/>
            </a:pPr>
            <a:r>
              <a:rPr lang="en-GB" sz="1400" dirty="0"/>
              <a:t>Follows ‘light’ path = often a threat &amp; usually eliminated.</a:t>
            </a:r>
          </a:p>
          <a:p>
            <a:pPr marL="285750" indent="-285750">
              <a:buFont typeface="Arial" panose="020B0604020202020204" pitchFamily="34" charset="0"/>
              <a:buChar char="•"/>
            </a:pPr>
            <a:r>
              <a:rPr lang="en-GB" sz="1400" dirty="0">
                <a:solidFill>
                  <a:srgbClr val="FF0000"/>
                </a:solidFill>
              </a:rPr>
              <a:t>In the case of Macbeth, Banquo fits this archetype &amp; is part of the positive community of characters Macbeth is increasingly isolated from.</a:t>
            </a:r>
          </a:p>
        </p:txBody>
      </p:sp>
      <p:sp>
        <p:nvSpPr>
          <p:cNvPr id="33" name="TextBox 32">
            <a:extLst>
              <a:ext uri="{FF2B5EF4-FFF2-40B4-BE49-F238E27FC236}">
                <a16:creationId xmlns:a16="http://schemas.microsoft.com/office/drawing/2014/main" id="{F87339AB-2B4A-C63E-B18D-CC234ACAABD3}"/>
              </a:ext>
            </a:extLst>
          </p:cNvPr>
          <p:cNvSpPr txBox="1"/>
          <p:nvPr/>
        </p:nvSpPr>
        <p:spPr>
          <a:xfrm>
            <a:off x="8929326" y="2360315"/>
            <a:ext cx="2866962" cy="2246769"/>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The ‘divided self’</a:t>
            </a:r>
            <a:r>
              <a:rPr lang="en-GB" sz="1400" dirty="0"/>
              <a:t>:</a:t>
            </a:r>
          </a:p>
          <a:p>
            <a:endParaRPr lang="en-GB" sz="1400" dirty="0"/>
          </a:p>
          <a:p>
            <a:pPr marL="285750" indent="-285750">
              <a:buFont typeface="Arial" panose="020B0604020202020204" pitchFamily="34" charset="0"/>
              <a:buChar char="•"/>
            </a:pPr>
            <a:r>
              <a:rPr lang="en-GB" sz="1400" dirty="0"/>
              <a:t>Often the tragic hero is divided between their virtuous self and the temptation to follow a dark path.</a:t>
            </a:r>
          </a:p>
          <a:p>
            <a:pPr marL="285750" indent="-285750">
              <a:buFont typeface="Arial" panose="020B0604020202020204" pitchFamily="34" charset="0"/>
              <a:buChar char="•"/>
            </a:pPr>
            <a:r>
              <a:rPr lang="en-GB" sz="1400" dirty="0">
                <a:solidFill>
                  <a:srgbClr val="FF0000"/>
                </a:solidFill>
              </a:rPr>
              <a:t>In the case of Macbeth, Macbeth chooses between loyalty to King Duncan (virtue) and ambition with leads to a cycle of violence.</a:t>
            </a:r>
          </a:p>
        </p:txBody>
      </p:sp>
      <p:sp>
        <p:nvSpPr>
          <p:cNvPr id="15" name="TextBox 14">
            <a:extLst>
              <a:ext uri="{FF2B5EF4-FFF2-40B4-BE49-F238E27FC236}">
                <a16:creationId xmlns:a16="http://schemas.microsoft.com/office/drawing/2014/main" id="{6FF34D21-D68D-496B-8B25-62023416CFEE}"/>
              </a:ext>
            </a:extLst>
          </p:cNvPr>
          <p:cNvSpPr txBox="1"/>
          <p:nvPr/>
        </p:nvSpPr>
        <p:spPr>
          <a:xfrm>
            <a:off x="8155828" y="143435"/>
            <a:ext cx="3843998" cy="3416320"/>
          </a:xfrm>
          <a:prstGeom prst="rect">
            <a:avLst/>
          </a:prstGeom>
          <a:solidFill>
            <a:schemeClr val="bg1"/>
          </a:solidFill>
        </p:spPr>
        <p:txBody>
          <a:bodyPr wrap="square" rtlCol="0">
            <a:spAutoFit/>
          </a:bodyPr>
          <a:lstStyle/>
          <a:p>
            <a:pPr marL="342900" indent="-342900">
              <a:buAutoNum type="arabicPeriod"/>
            </a:pPr>
            <a:r>
              <a:rPr lang="en-GB" b="1" dirty="0"/>
              <a:t>Retrieve</a:t>
            </a:r>
            <a:r>
              <a:rPr lang="en-GB" dirty="0"/>
              <a:t>: students must retrieve the information before turning the flashcard over (even if they retrieve it incorrectly). </a:t>
            </a:r>
          </a:p>
          <a:p>
            <a:pPr marL="342900" indent="-342900">
              <a:buAutoNum type="arabicPeriod"/>
            </a:pPr>
            <a:r>
              <a:rPr lang="en-GB" b="1" dirty="0"/>
              <a:t>Reorder</a:t>
            </a:r>
            <a:r>
              <a:rPr lang="en-GB" dirty="0"/>
              <a:t>: students should shuffle their deck. This will create desirable difficulties by changing the order.</a:t>
            </a:r>
          </a:p>
          <a:p>
            <a:pPr marL="342900" indent="-342900">
              <a:buAutoNum type="arabicPeriod"/>
            </a:pPr>
            <a:r>
              <a:rPr lang="en-GB" b="1" dirty="0"/>
              <a:t>Repeat</a:t>
            </a:r>
            <a:r>
              <a:rPr lang="en-GB" dirty="0"/>
              <a:t>: students should keep their cards in their desk until they have answered them correctly three times. </a:t>
            </a:r>
          </a:p>
        </p:txBody>
      </p:sp>
    </p:spTree>
    <p:extLst>
      <p:ext uri="{BB962C8B-B14F-4D97-AF65-F5344CB8AC3E}">
        <p14:creationId xmlns:p14="http://schemas.microsoft.com/office/powerpoint/2010/main" val="11147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000"/>
                                        <p:tgtEl>
                                          <p:spTgt spid="32"/>
                                        </p:tgtEl>
                                      </p:cBhvr>
                                    </p:animEffect>
                                    <p:anim calcmode="lin" valueType="num">
                                      <p:cBhvr>
                                        <p:cTn id="33" dur="2000" fill="hold"/>
                                        <p:tgtEl>
                                          <p:spTgt spid="32"/>
                                        </p:tgtEl>
                                        <p:attrNameLst>
                                          <p:attrName>ppt_w</p:attrName>
                                        </p:attrNameLst>
                                      </p:cBhvr>
                                      <p:tavLst>
                                        <p:tav tm="0" fmla="#ppt_w*sin(2.5*pi*$)">
                                          <p:val>
                                            <p:fltVal val="0"/>
                                          </p:val>
                                        </p:tav>
                                        <p:tav tm="100000">
                                          <p:val>
                                            <p:fltVal val="1"/>
                                          </p:val>
                                        </p:tav>
                                      </p:tavLst>
                                    </p:anim>
                                    <p:anim calcmode="lin" valueType="num">
                                      <p:cBhvr>
                                        <p:cTn id="34"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000"/>
                                        <p:tgtEl>
                                          <p:spTgt spid="33"/>
                                        </p:tgtEl>
                                      </p:cBhvr>
                                    </p:animEffect>
                                    <p:anim calcmode="lin" valueType="num">
                                      <p:cBhvr>
                                        <p:cTn id="40" dur="2000" fill="hold"/>
                                        <p:tgtEl>
                                          <p:spTgt spid="33"/>
                                        </p:tgtEl>
                                        <p:attrNameLst>
                                          <p:attrName>ppt_w</p:attrName>
                                        </p:attrNameLst>
                                      </p:cBhvr>
                                      <p:tavLst>
                                        <p:tav tm="0" fmla="#ppt_w*sin(2.5*pi*$)">
                                          <p:val>
                                            <p:fltVal val="0"/>
                                          </p:val>
                                        </p:tav>
                                        <p:tav tm="100000">
                                          <p:val>
                                            <p:fltVal val="1"/>
                                          </p:val>
                                        </p:tav>
                                      </p:tavLst>
                                    </p:anim>
                                    <p:anim calcmode="lin" valueType="num">
                                      <p:cBhvr>
                                        <p:cTn id="4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3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10D0-D759-8CED-AFD7-11B86A9B3329}"/>
              </a:ext>
            </a:extLst>
          </p:cNvPr>
          <p:cNvSpPr>
            <a:spLocks noGrp="1"/>
          </p:cNvSpPr>
          <p:nvPr>
            <p:ph type="title"/>
          </p:nvPr>
        </p:nvSpPr>
        <p:spPr>
          <a:xfrm>
            <a:off x="743932" y="72894"/>
            <a:ext cx="10515600" cy="1325563"/>
          </a:xfrm>
        </p:spPr>
        <p:txBody>
          <a:bodyPr/>
          <a:lstStyle/>
          <a:p>
            <a:r>
              <a:rPr lang="en-GB" b="1" dirty="0">
                <a:solidFill>
                  <a:srgbClr val="0070C0"/>
                </a:solidFill>
              </a:rPr>
              <a:t>‘Check Point’ Revision Lessons</a:t>
            </a:r>
          </a:p>
        </p:txBody>
      </p:sp>
      <p:sp>
        <p:nvSpPr>
          <p:cNvPr id="3" name="Content Placeholder 2">
            <a:extLst>
              <a:ext uri="{FF2B5EF4-FFF2-40B4-BE49-F238E27FC236}">
                <a16:creationId xmlns:a16="http://schemas.microsoft.com/office/drawing/2014/main" id="{E8EA12EF-AEE6-A861-7B1B-B3B8BA259F1C}"/>
              </a:ext>
            </a:extLst>
          </p:cNvPr>
          <p:cNvSpPr>
            <a:spLocks noGrp="1"/>
          </p:cNvSpPr>
          <p:nvPr>
            <p:ph idx="1"/>
          </p:nvPr>
        </p:nvSpPr>
        <p:spPr>
          <a:xfrm>
            <a:off x="838200" y="1150070"/>
            <a:ext cx="10515600" cy="5203595"/>
          </a:xfrm>
        </p:spPr>
        <p:txBody>
          <a:bodyPr>
            <a:normAutofit fontScale="62500" lnSpcReduction="20000"/>
          </a:bodyPr>
          <a:lstStyle/>
          <a:p>
            <a:pPr marL="0" indent="0">
              <a:buNone/>
            </a:pPr>
            <a:r>
              <a:rPr lang="en-GB" b="1" dirty="0"/>
              <a:t>Revision Lesson One</a:t>
            </a:r>
            <a:r>
              <a:rPr lang="en-GB" dirty="0"/>
              <a:t>:</a:t>
            </a:r>
          </a:p>
          <a:p>
            <a:pPr marL="0" indent="0">
              <a:buNone/>
            </a:pPr>
            <a:r>
              <a:rPr lang="en-GB" sz="1800" b="1" dirty="0">
                <a:solidFill>
                  <a:srgbClr val="000000"/>
                </a:solidFill>
                <a:effectLst/>
                <a:latin typeface="Arial" panose="020B0604020202020204" pitchFamily="34" charset="0"/>
                <a:ea typeface="Times New Roman" panose="02020603050405020304" pitchFamily="18" charset="0"/>
              </a:rPr>
              <a:t>Task two: </a:t>
            </a:r>
            <a:r>
              <a:rPr lang="en-GB" sz="1800" b="1" dirty="0">
                <a:solidFill>
                  <a:srgbClr val="000000"/>
                </a:solidFill>
                <a:effectLst/>
                <a:highlight>
                  <a:srgbClr val="FFFF00"/>
                </a:highlight>
                <a:latin typeface="Arial" panose="020B0604020202020204" pitchFamily="34" charset="0"/>
                <a:ea typeface="Times New Roman" panose="02020603050405020304" pitchFamily="18" charset="0"/>
              </a:rPr>
              <a:t>thesis statements</a:t>
            </a:r>
            <a:endParaRPr lang="en-GB" sz="1800" dirty="0">
              <a:effectLst/>
              <a:highlight>
                <a:srgbClr val="FFFF00"/>
              </a:highlight>
              <a:latin typeface="Times New Roman" panose="02020603050405020304" pitchFamily="18" charset="0"/>
              <a:ea typeface="Times New Roman" panose="02020603050405020304" pitchFamily="18" charset="0"/>
            </a:endParaRPr>
          </a:p>
          <a:p>
            <a:pPr marL="0" indent="0">
              <a:buNone/>
            </a:pPr>
            <a:r>
              <a:rPr lang="en-GB" sz="1800" i="1" dirty="0">
                <a:solidFill>
                  <a:srgbClr val="000000"/>
                </a:solidFill>
                <a:effectLst/>
                <a:latin typeface="Arial" panose="020B0604020202020204" pitchFamily="34" charset="0"/>
                <a:ea typeface="Times New Roman" panose="02020603050405020304" pitchFamily="18" charset="0"/>
              </a:rPr>
              <a:t>Defying the Divine Rights of Kings, Macbeth’s ‘vaulting ambition’ and hubris result in the sin of regicide, the repercussions of which drive the action of the play</a:t>
            </a:r>
            <a:r>
              <a:rPr lang="en-GB" sz="1800" dirty="0">
                <a:solidFill>
                  <a:srgbClr val="000000"/>
                </a:solidFill>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Re-write the above thesis statement using a noun appositive or a past participle.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Write a thesis statement about Lady Macbeth, You must include an embedded quote, the word ‘manipulate’ or ‘emasculate’ and either a present or past participle or a noun appositive.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i="1" dirty="0">
                <a:solidFill>
                  <a:srgbClr val="000000"/>
                </a:solidFill>
                <a:effectLst/>
                <a:latin typeface="Arial" panose="020B0604020202020204" pitchFamily="34" charset="0"/>
                <a:ea typeface="Times New Roman" panose="02020603050405020304" pitchFamily="18" charset="0"/>
              </a:rPr>
              <a:t>Priestley, a playwright who cleverly utilised the post-war audience’s sensitivity to the callous ‘hard-headed’ capitalism of pre-war Britain, sets An Inspector Calls in 1912 Edwardian society</a:t>
            </a:r>
            <a:r>
              <a:rPr lang="en-GB" sz="1800" dirty="0">
                <a:solidFill>
                  <a:srgbClr val="000000"/>
                </a:solidFill>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Rewrite the above thesis statement using a present of past participle.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Write a thesis statement about Mr Birling. You must include the word ‘hubris’ or ‘ethos’, an embedded quote and either a present or past participle or a noun appositive.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i="1" dirty="0">
                <a:solidFill>
                  <a:srgbClr val="000000"/>
                </a:solidFill>
                <a:effectLst/>
                <a:latin typeface="Arial" panose="020B0604020202020204" pitchFamily="34" charset="0"/>
                <a:ea typeface="Times New Roman" panose="02020603050405020304" pitchFamily="18" charset="0"/>
              </a:rPr>
              <a:t>Concerned with hubris and nature’s power over humanity, the poem Ozymandias explores the idea that no matter how much ‘vast’ power we wield, time will ultimately reduce it to nothing</a:t>
            </a:r>
            <a:r>
              <a:rPr lang="en-GB" sz="1800" dirty="0">
                <a:solidFill>
                  <a:srgbClr val="000000"/>
                </a:solidFill>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Re-write the above thesis statement using a noun appositive or a present participle.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Write a thesis statement about Ozymandias, You must include an embedded quote, the word ‘ephemeral’ or ‘transient’ and either a present or past participle or a noun appositive. Also, make reference to Shelley’s choice of sonnet form.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i="1" dirty="0">
                <a:solidFill>
                  <a:srgbClr val="000000"/>
                </a:solidFill>
                <a:effectLst/>
                <a:latin typeface="Arial" panose="020B0604020202020204" pitchFamily="34" charset="0"/>
                <a:ea typeface="Times New Roman" panose="02020603050405020304" pitchFamily="18" charset="0"/>
              </a:rPr>
              <a:t>Depicted as a misanthropic miser whom ‘heat and cold had little influence on’, Scrooge is instantly dehumanised by Dickens</a:t>
            </a:r>
            <a:r>
              <a:rPr lang="en-GB" sz="1800" dirty="0">
                <a:solidFill>
                  <a:srgbClr val="000000"/>
                </a:solidFill>
                <a:effectLs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Re-write the above thesis statement using a noun appositive or a present participle.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Write a thesis statement about Fred or Bob Cratchit, You must include an embedded quote, the word ‘foil’ or ‘benevolent’ and either a present or past participle or a noun appositive as well as reference to either The Malthusian Philosophy or the deserving poor.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Rectangle 3">
            <a:extLst>
              <a:ext uri="{FF2B5EF4-FFF2-40B4-BE49-F238E27FC236}">
                <a16:creationId xmlns:a16="http://schemas.microsoft.com/office/drawing/2014/main" id="{11A8FAEA-CD16-C278-413F-D620C27AAF25}"/>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5" name="Picture 2" descr="See the source image">
            <a:extLst>
              <a:ext uri="{FF2B5EF4-FFF2-40B4-BE49-F238E27FC236}">
                <a16:creationId xmlns:a16="http://schemas.microsoft.com/office/drawing/2014/main" id="{25C54137-DE98-D753-AECD-209DAAF1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57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10D0-D759-8CED-AFD7-11B86A9B3329}"/>
              </a:ext>
            </a:extLst>
          </p:cNvPr>
          <p:cNvSpPr>
            <a:spLocks noGrp="1"/>
          </p:cNvSpPr>
          <p:nvPr>
            <p:ph type="title"/>
          </p:nvPr>
        </p:nvSpPr>
        <p:spPr>
          <a:xfrm>
            <a:off x="743932" y="72894"/>
            <a:ext cx="10515600" cy="1325563"/>
          </a:xfrm>
        </p:spPr>
        <p:txBody>
          <a:bodyPr/>
          <a:lstStyle/>
          <a:p>
            <a:r>
              <a:rPr lang="en-GB" b="1" dirty="0">
                <a:solidFill>
                  <a:srgbClr val="0070C0"/>
                </a:solidFill>
              </a:rPr>
              <a:t>‘Check Point’ Revision Lessons</a:t>
            </a:r>
          </a:p>
        </p:txBody>
      </p:sp>
      <p:sp>
        <p:nvSpPr>
          <p:cNvPr id="3" name="Content Placeholder 2">
            <a:extLst>
              <a:ext uri="{FF2B5EF4-FFF2-40B4-BE49-F238E27FC236}">
                <a16:creationId xmlns:a16="http://schemas.microsoft.com/office/drawing/2014/main" id="{E8EA12EF-AEE6-A861-7B1B-B3B8BA259F1C}"/>
              </a:ext>
            </a:extLst>
          </p:cNvPr>
          <p:cNvSpPr>
            <a:spLocks noGrp="1"/>
          </p:cNvSpPr>
          <p:nvPr>
            <p:ph idx="1"/>
          </p:nvPr>
        </p:nvSpPr>
        <p:spPr>
          <a:xfrm>
            <a:off x="743932" y="996303"/>
            <a:ext cx="10515600" cy="5203595"/>
          </a:xfrm>
        </p:spPr>
        <p:txBody>
          <a:bodyPr>
            <a:normAutofit/>
          </a:bodyPr>
          <a:lstStyle/>
          <a:p>
            <a:pPr marL="0" indent="0">
              <a:buNone/>
            </a:pPr>
            <a:r>
              <a:rPr lang="en-GB" sz="1800" b="1" dirty="0"/>
              <a:t>Revision Lesson Two</a:t>
            </a:r>
            <a:r>
              <a:rPr lang="en-GB" sz="1800" dirty="0"/>
              <a:t>: </a:t>
            </a:r>
            <a:r>
              <a:rPr lang="en-GB" sz="1800" b="1" dirty="0">
                <a:solidFill>
                  <a:srgbClr val="000000"/>
                </a:solidFill>
                <a:effectLst/>
                <a:latin typeface="Arial" panose="020B0604020202020204" pitchFamily="34" charset="0"/>
                <a:ea typeface="Times New Roman" panose="02020603050405020304" pitchFamily="18" charset="0"/>
              </a:rPr>
              <a:t>For each quote below, use the sentence starters and vocabulary to write a detailed </a:t>
            </a:r>
            <a:r>
              <a:rPr lang="en-GB" sz="1800" b="1" dirty="0">
                <a:solidFill>
                  <a:srgbClr val="000000"/>
                </a:solidFill>
                <a:effectLst/>
                <a:highlight>
                  <a:srgbClr val="FFFF00"/>
                </a:highlight>
                <a:latin typeface="Arial" panose="020B0604020202020204" pitchFamily="34" charset="0"/>
                <a:ea typeface="Times New Roman" panose="02020603050405020304" pitchFamily="18" charset="0"/>
              </a:rPr>
              <a:t>analysis of the methods </a:t>
            </a:r>
            <a:r>
              <a:rPr lang="en-GB" sz="1800" b="1" dirty="0">
                <a:solidFill>
                  <a:srgbClr val="000000"/>
                </a:solidFill>
                <a:effectLst/>
                <a:latin typeface="Arial" panose="020B0604020202020204" pitchFamily="34" charset="0"/>
                <a:ea typeface="Times New Roman" panose="02020603050405020304" pitchFamily="18" charset="0"/>
              </a:rPr>
              <a:t>used.</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dirty="0"/>
          </a:p>
          <a:p>
            <a:pPr marL="0" indent="0">
              <a:buNone/>
            </a:pPr>
            <a:endParaRPr lang="en-GB" dirty="0"/>
          </a:p>
        </p:txBody>
      </p:sp>
      <p:sp>
        <p:nvSpPr>
          <p:cNvPr id="4" name="Rectangle 3">
            <a:extLst>
              <a:ext uri="{FF2B5EF4-FFF2-40B4-BE49-F238E27FC236}">
                <a16:creationId xmlns:a16="http://schemas.microsoft.com/office/drawing/2014/main" id="{11A8FAEA-CD16-C278-413F-D620C27AAF25}"/>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5" name="Picture 2" descr="See the source image">
            <a:extLst>
              <a:ext uri="{FF2B5EF4-FFF2-40B4-BE49-F238E27FC236}">
                <a16:creationId xmlns:a16="http://schemas.microsoft.com/office/drawing/2014/main" id="{25C54137-DE98-D753-AECD-209DAAF1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A67C0198-912E-638B-6CF6-5B6933E3E4DC}"/>
              </a:ext>
            </a:extLst>
          </p:cNvPr>
          <p:cNvGraphicFramePr>
            <a:graphicFrameLocks noGrp="1"/>
          </p:cNvGraphicFramePr>
          <p:nvPr>
            <p:extLst>
              <p:ext uri="{D42A27DB-BD31-4B8C-83A1-F6EECF244321}">
                <p14:modId xmlns:p14="http://schemas.microsoft.com/office/powerpoint/2010/main" val="2806515262"/>
              </p:ext>
            </p:extLst>
          </p:nvPr>
        </p:nvGraphicFramePr>
        <p:xfrm>
          <a:off x="337298" y="1537114"/>
          <a:ext cx="11102709" cy="4517638"/>
        </p:xfrm>
        <a:graphic>
          <a:graphicData uri="http://schemas.openxmlformats.org/drawingml/2006/table">
            <a:tbl>
              <a:tblPr firstRow="1" firstCol="1" bandRow="1">
                <a:tableStyleId>{5940675A-B579-460E-94D1-54222C63F5DA}</a:tableStyleId>
              </a:tblPr>
              <a:tblGrid>
                <a:gridCol w="4155044">
                  <a:extLst>
                    <a:ext uri="{9D8B030D-6E8A-4147-A177-3AD203B41FA5}">
                      <a16:colId xmlns:a16="http://schemas.microsoft.com/office/drawing/2014/main" val="3513614970"/>
                    </a:ext>
                  </a:extLst>
                </a:gridCol>
                <a:gridCol w="4910633">
                  <a:extLst>
                    <a:ext uri="{9D8B030D-6E8A-4147-A177-3AD203B41FA5}">
                      <a16:colId xmlns:a16="http://schemas.microsoft.com/office/drawing/2014/main" val="3587544297"/>
                    </a:ext>
                  </a:extLst>
                </a:gridCol>
                <a:gridCol w="2037032">
                  <a:extLst>
                    <a:ext uri="{9D8B030D-6E8A-4147-A177-3AD203B41FA5}">
                      <a16:colId xmlns:a16="http://schemas.microsoft.com/office/drawing/2014/main" val="2304503583"/>
                    </a:ext>
                  </a:extLst>
                </a:gridCol>
              </a:tblGrid>
              <a:tr h="195961">
                <a:tc>
                  <a:txBody>
                    <a:bodyPr/>
                    <a:lstStyle/>
                    <a:p>
                      <a:r>
                        <a:rPr lang="en-GB" sz="1400" dirty="0">
                          <a:effectLst/>
                        </a:rPr>
                        <a:t>Quote</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dirty="0">
                          <a:effectLst/>
                        </a:rPr>
                        <a:t>Sentence Starters &amp; vocabulary</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dirty="0">
                          <a:effectLst/>
                        </a:rPr>
                        <a:t>Your analysis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extLst>
                  <a:ext uri="{0D108BD9-81ED-4DB2-BD59-A6C34878D82A}">
                    <a16:rowId xmlns:a16="http://schemas.microsoft.com/office/drawing/2014/main" val="3993182617"/>
                  </a:ext>
                </a:extLst>
              </a:tr>
              <a:tr h="1066234">
                <a:tc>
                  <a:txBody>
                    <a:bodyPr/>
                    <a:lstStyle/>
                    <a:p>
                      <a:r>
                        <a:rPr lang="en-GB" sz="1400" dirty="0">
                          <a:effectLst/>
                        </a:rPr>
                        <a:t>‘unsex me here and fill me from the top to the toe full of direst cruelty’ (Lady Macbeth)</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dirty="0">
                          <a:effectLst/>
                        </a:rPr>
                        <a:t>Shakespeare fuses…and… to…</a:t>
                      </a:r>
                    </a:p>
                    <a:p>
                      <a:r>
                        <a:rPr lang="en-GB" sz="1400" dirty="0">
                          <a:effectLst/>
                        </a:rPr>
                        <a:t>Not only…but also…</a:t>
                      </a:r>
                    </a:p>
                    <a:p>
                      <a:r>
                        <a:rPr lang="en-GB" sz="1400" dirty="0">
                          <a:effectLst/>
                        </a:rPr>
                        <a:t>Invokes dark spirits</a:t>
                      </a:r>
                    </a:p>
                    <a:p>
                      <a:r>
                        <a:rPr lang="en-GB" sz="1400" dirty="0">
                          <a:effectLst/>
                        </a:rPr>
                        <a:t>Superlative</a:t>
                      </a:r>
                    </a:p>
                    <a:p>
                      <a:r>
                        <a:rPr lang="en-GB" sz="1400" dirty="0">
                          <a:effectLst/>
                        </a:rPr>
                        <a:t>Subverts gender expectations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dirty="0">
                          <a:effectLst/>
                        </a:rPr>
                        <a:t> </a:t>
                      </a:r>
                    </a:p>
                    <a:p>
                      <a:r>
                        <a:rPr lang="en-GB" sz="1400" dirty="0">
                          <a:effectLst/>
                        </a:rPr>
                        <a:t> </a:t>
                      </a:r>
                    </a:p>
                    <a:p>
                      <a:r>
                        <a:rPr lang="en-GB" sz="1400" dirty="0">
                          <a:effectLst/>
                        </a:rPr>
                        <a:t> </a:t>
                      </a:r>
                    </a:p>
                    <a:p>
                      <a:r>
                        <a:rPr lang="en-GB" sz="1400" dirty="0">
                          <a:effectLst/>
                        </a:rPr>
                        <a:t> </a:t>
                      </a:r>
                    </a:p>
                    <a:p>
                      <a:r>
                        <a:rPr lang="en-GB" sz="1400" dirty="0">
                          <a:effectLst/>
                        </a:rPr>
                        <a:t> </a:t>
                      </a:r>
                    </a:p>
                  </a:txBody>
                  <a:tcPr marL="50402" marR="50402" marT="0" marB="0"/>
                </a:tc>
                <a:extLst>
                  <a:ext uri="{0D108BD9-81ED-4DB2-BD59-A6C34878D82A}">
                    <a16:rowId xmlns:a16="http://schemas.microsoft.com/office/drawing/2014/main" val="3502594485"/>
                  </a:ext>
                </a:extLst>
              </a:tr>
              <a:tr h="864110">
                <a:tc>
                  <a:txBody>
                    <a:bodyPr/>
                    <a:lstStyle/>
                    <a:p>
                      <a:r>
                        <a:rPr lang="en-GB" sz="1400">
                          <a:effectLst/>
                        </a:rPr>
                        <a:t>‘A man has to mind his own business and look after himself – and his family too, of course’ (Mr Birling)</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a:effectLst/>
                        </a:rPr>
                        <a:t>The use of…conveys… whilst it also reveals…</a:t>
                      </a:r>
                    </a:p>
                    <a:p>
                      <a:r>
                        <a:rPr lang="en-GB" sz="1400">
                          <a:effectLst/>
                        </a:rPr>
                        <a:t>Hubristic</a:t>
                      </a:r>
                    </a:p>
                    <a:p>
                      <a:r>
                        <a:rPr lang="en-GB" sz="1400">
                          <a:effectLst/>
                        </a:rPr>
                        <a:t>Embodiment/epitome of capitalist ideology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extLst>
                  <a:ext uri="{0D108BD9-81ED-4DB2-BD59-A6C34878D82A}">
                    <a16:rowId xmlns:a16="http://schemas.microsoft.com/office/drawing/2014/main" val="861146746"/>
                  </a:ext>
                </a:extLst>
              </a:tr>
              <a:tr h="783846">
                <a:tc>
                  <a:txBody>
                    <a:bodyPr/>
                    <a:lstStyle/>
                    <a:p>
                      <a:r>
                        <a:rPr lang="en-GB" sz="1400">
                          <a:effectLst/>
                        </a:rPr>
                        <a:t>‘our brains ache in the merciless iced east winds that knive us’ (Exposure)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dirty="0">
                          <a:effectLst/>
                        </a:rPr>
                        <a:t>The violent verb ‘</a:t>
                      </a:r>
                      <a:r>
                        <a:rPr lang="en-GB" sz="1400" dirty="0" err="1">
                          <a:effectLst/>
                        </a:rPr>
                        <a:t>knive</a:t>
                      </a:r>
                      <a:r>
                        <a:rPr lang="en-GB" sz="1400" dirty="0">
                          <a:effectLst/>
                        </a:rPr>
                        <a:t>’ implies…and portrays…</a:t>
                      </a:r>
                    </a:p>
                    <a:p>
                      <a:r>
                        <a:rPr lang="en-GB" sz="1400" dirty="0">
                          <a:effectLst/>
                        </a:rPr>
                        <a:t>Futility </a:t>
                      </a:r>
                    </a:p>
                    <a:p>
                      <a:r>
                        <a:rPr lang="en-GB" sz="1400" dirty="0">
                          <a:effectLst/>
                        </a:rPr>
                        <a:t>Torture of waiting/tedious/monotonous</a:t>
                      </a:r>
                    </a:p>
                    <a:p>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extLst>
                  <a:ext uri="{0D108BD9-81ED-4DB2-BD59-A6C34878D82A}">
                    <a16:rowId xmlns:a16="http://schemas.microsoft.com/office/drawing/2014/main" val="3218743643"/>
                  </a:ext>
                </a:extLst>
              </a:tr>
              <a:tr h="783846">
                <a:tc>
                  <a:txBody>
                    <a:bodyPr/>
                    <a:lstStyle/>
                    <a:p>
                      <a:r>
                        <a:rPr lang="en-GB" sz="1400">
                          <a:effectLst/>
                        </a:rPr>
                        <a:t>‘Scrooge wept to see his poor forgotten self as he had used to be’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dirty="0">
                          <a:effectLst/>
                        </a:rPr>
                        <a:t>The use of…signifies…and in turn mirrors…</a:t>
                      </a:r>
                    </a:p>
                    <a:p>
                      <a:r>
                        <a:rPr lang="en-GB" sz="1400" dirty="0">
                          <a:effectLst/>
                        </a:rPr>
                        <a:t>Humanising/humanises</a:t>
                      </a:r>
                    </a:p>
                    <a:p>
                      <a:r>
                        <a:rPr lang="en-GB" sz="1400" dirty="0">
                          <a:effectLst/>
                        </a:rPr>
                        <a:t>Pathos </a:t>
                      </a:r>
                    </a:p>
                    <a:p>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tc>
                  <a:txBody>
                    <a:bodyPr/>
                    <a:lstStyle/>
                    <a:p>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extLst>
                  <a:ext uri="{0D108BD9-81ED-4DB2-BD59-A6C34878D82A}">
                    <a16:rowId xmlns:a16="http://schemas.microsoft.com/office/drawing/2014/main" val="571782541"/>
                  </a:ext>
                </a:extLst>
              </a:tr>
              <a:tr h="666488">
                <a:tc>
                  <a:txBody>
                    <a:bodyPr/>
                    <a:lstStyle/>
                    <a:p>
                      <a:r>
                        <a:rPr lang="en-GB" sz="1400" dirty="0">
                          <a:effectLst/>
                        </a:rPr>
                        <a:t>‘I have seen your nobler aspirations fall off one by one until the master passion, Gain, engrosses you’ (Belle to Scrooge as a young man)</a:t>
                      </a:r>
                    </a:p>
                  </a:txBody>
                  <a:tcPr marL="50402" marR="50402" marT="0" marB="0"/>
                </a:tc>
                <a:tc>
                  <a:txBody>
                    <a:bodyPr/>
                    <a:lstStyle/>
                    <a:p>
                      <a:r>
                        <a:rPr lang="en-GB" sz="1400" dirty="0">
                          <a:effectLst/>
                        </a:rPr>
                        <a:t>The noun phrase…foreshadows…which also highlights…</a:t>
                      </a:r>
                    </a:p>
                    <a:p>
                      <a:r>
                        <a:rPr lang="en-GB" sz="1400" dirty="0">
                          <a:effectLst/>
                        </a:rPr>
                        <a:t>Virtue</a:t>
                      </a:r>
                    </a:p>
                    <a:p>
                      <a:r>
                        <a:rPr lang="en-GB" sz="1400" dirty="0">
                          <a:effectLst/>
                        </a:rPr>
                        <a:t>Transformation/metamorphosis</a:t>
                      </a:r>
                    </a:p>
                  </a:txBody>
                  <a:tcPr marL="50402" marR="50402" marT="0" marB="0"/>
                </a:tc>
                <a:tc>
                  <a:txBody>
                    <a:bodyPr/>
                    <a:lstStyle/>
                    <a:p>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02" marR="50402" marT="0" marB="0"/>
                </a:tc>
                <a:extLst>
                  <a:ext uri="{0D108BD9-81ED-4DB2-BD59-A6C34878D82A}">
                    <a16:rowId xmlns:a16="http://schemas.microsoft.com/office/drawing/2014/main" val="3523649875"/>
                  </a:ext>
                </a:extLst>
              </a:tr>
            </a:tbl>
          </a:graphicData>
        </a:graphic>
      </p:graphicFrame>
    </p:spTree>
    <p:extLst>
      <p:ext uri="{BB962C8B-B14F-4D97-AF65-F5344CB8AC3E}">
        <p14:creationId xmlns:p14="http://schemas.microsoft.com/office/powerpoint/2010/main" val="170527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10D0-D759-8CED-AFD7-11B86A9B3329}"/>
              </a:ext>
            </a:extLst>
          </p:cNvPr>
          <p:cNvSpPr>
            <a:spLocks noGrp="1"/>
          </p:cNvSpPr>
          <p:nvPr>
            <p:ph type="title"/>
          </p:nvPr>
        </p:nvSpPr>
        <p:spPr>
          <a:xfrm>
            <a:off x="743932" y="72894"/>
            <a:ext cx="10515600" cy="1325563"/>
          </a:xfrm>
        </p:spPr>
        <p:txBody>
          <a:bodyPr/>
          <a:lstStyle/>
          <a:p>
            <a:r>
              <a:rPr lang="en-GB" b="1" dirty="0">
                <a:solidFill>
                  <a:srgbClr val="0070C0"/>
                </a:solidFill>
              </a:rPr>
              <a:t>‘Check Point’ Revision Lessons</a:t>
            </a:r>
          </a:p>
        </p:txBody>
      </p:sp>
      <p:sp>
        <p:nvSpPr>
          <p:cNvPr id="3" name="Content Placeholder 2">
            <a:extLst>
              <a:ext uri="{FF2B5EF4-FFF2-40B4-BE49-F238E27FC236}">
                <a16:creationId xmlns:a16="http://schemas.microsoft.com/office/drawing/2014/main" id="{E8EA12EF-AEE6-A861-7B1B-B3B8BA259F1C}"/>
              </a:ext>
            </a:extLst>
          </p:cNvPr>
          <p:cNvSpPr>
            <a:spLocks noGrp="1"/>
          </p:cNvSpPr>
          <p:nvPr>
            <p:ph idx="1"/>
          </p:nvPr>
        </p:nvSpPr>
        <p:spPr>
          <a:xfrm>
            <a:off x="743931" y="1026229"/>
            <a:ext cx="10515600" cy="5203595"/>
          </a:xfrm>
        </p:spPr>
        <p:txBody>
          <a:bodyPr>
            <a:normAutofit/>
          </a:bodyPr>
          <a:lstStyle/>
          <a:p>
            <a:pPr marL="0" indent="0">
              <a:buNone/>
            </a:pPr>
            <a:r>
              <a:rPr lang="en-GB" sz="1800" b="1" dirty="0"/>
              <a:t>Revision Lesson Three</a:t>
            </a:r>
            <a:r>
              <a:rPr lang="en-GB" sz="1800" dirty="0"/>
              <a:t>: </a:t>
            </a:r>
            <a:r>
              <a:rPr lang="en-GB" sz="1800" b="1" dirty="0">
                <a:solidFill>
                  <a:srgbClr val="000000"/>
                </a:solidFill>
                <a:effectLst/>
                <a:latin typeface="Arial" panose="020B0604020202020204" pitchFamily="34" charset="0"/>
                <a:ea typeface="Times New Roman" panose="02020603050405020304" pitchFamily="18" charset="0"/>
              </a:rPr>
              <a:t>For each quote below, offer at least two </a:t>
            </a:r>
            <a:r>
              <a:rPr lang="en-GB" sz="1800" b="1" dirty="0">
                <a:solidFill>
                  <a:srgbClr val="000000"/>
                </a:solidFill>
                <a:effectLst/>
                <a:highlight>
                  <a:srgbClr val="FFFF00"/>
                </a:highlight>
                <a:latin typeface="Arial" panose="020B0604020202020204" pitchFamily="34" charset="0"/>
                <a:ea typeface="Times New Roman" panose="02020603050405020304" pitchFamily="18" charset="0"/>
              </a:rPr>
              <a:t>interpretations using modal language</a:t>
            </a:r>
            <a:r>
              <a:rPr lang="en-GB" sz="1800" b="1" dirty="0">
                <a:solidFill>
                  <a:srgbClr val="000000"/>
                </a:solidFill>
                <a:effectLst/>
                <a:latin typeface="Arial" panose="020B0604020202020204" pitchFamily="34" charset="0"/>
                <a:ea typeface="Times New Roman" panose="02020603050405020304" pitchFamily="18" charset="0"/>
              </a:rPr>
              <a:t> and verbs for writers’ intentions.</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dirty="0"/>
          </a:p>
          <a:p>
            <a:pPr marL="0" indent="0">
              <a:buNone/>
            </a:pPr>
            <a:endParaRPr lang="en-GB" dirty="0"/>
          </a:p>
        </p:txBody>
      </p:sp>
      <p:sp>
        <p:nvSpPr>
          <p:cNvPr id="4" name="Rectangle 3">
            <a:extLst>
              <a:ext uri="{FF2B5EF4-FFF2-40B4-BE49-F238E27FC236}">
                <a16:creationId xmlns:a16="http://schemas.microsoft.com/office/drawing/2014/main" id="{11A8FAEA-CD16-C278-413F-D620C27AAF25}"/>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5" name="Picture 2" descr="See the source image">
            <a:extLst>
              <a:ext uri="{FF2B5EF4-FFF2-40B4-BE49-F238E27FC236}">
                <a16:creationId xmlns:a16="http://schemas.microsoft.com/office/drawing/2014/main" id="{25C54137-DE98-D753-AECD-209DAAF1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6E6F0D31-F2AD-7546-1BDE-E7A5652EDFA9}"/>
              </a:ext>
            </a:extLst>
          </p:cNvPr>
          <p:cNvGraphicFramePr>
            <a:graphicFrameLocks noGrp="1"/>
          </p:cNvGraphicFramePr>
          <p:nvPr>
            <p:extLst>
              <p:ext uri="{D42A27DB-BD31-4B8C-83A1-F6EECF244321}">
                <p14:modId xmlns:p14="http://schemas.microsoft.com/office/powerpoint/2010/main" val="1437348101"/>
              </p:ext>
            </p:extLst>
          </p:nvPr>
        </p:nvGraphicFramePr>
        <p:xfrm>
          <a:off x="359790" y="1628895"/>
          <a:ext cx="11283883" cy="4485710"/>
        </p:xfrm>
        <a:graphic>
          <a:graphicData uri="http://schemas.openxmlformats.org/drawingml/2006/table">
            <a:tbl>
              <a:tblPr firstRow="1" firstCol="1" bandRow="1">
                <a:tableStyleId>{5940675A-B579-460E-94D1-54222C63F5DA}</a:tableStyleId>
              </a:tblPr>
              <a:tblGrid>
                <a:gridCol w="3760877">
                  <a:extLst>
                    <a:ext uri="{9D8B030D-6E8A-4147-A177-3AD203B41FA5}">
                      <a16:colId xmlns:a16="http://schemas.microsoft.com/office/drawing/2014/main" val="92621597"/>
                    </a:ext>
                  </a:extLst>
                </a:gridCol>
                <a:gridCol w="5298281">
                  <a:extLst>
                    <a:ext uri="{9D8B030D-6E8A-4147-A177-3AD203B41FA5}">
                      <a16:colId xmlns:a16="http://schemas.microsoft.com/office/drawing/2014/main" val="608237092"/>
                    </a:ext>
                  </a:extLst>
                </a:gridCol>
                <a:gridCol w="2224725">
                  <a:extLst>
                    <a:ext uri="{9D8B030D-6E8A-4147-A177-3AD203B41FA5}">
                      <a16:colId xmlns:a16="http://schemas.microsoft.com/office/drawing/2014/main" val="728160784"/>
                    </a:ext>
                  </a:extLst>
                </a:gridCol>
              </a:tblGrid>
              <a:tr h="155405">
                <a:tc>
                  <a:txBody>
                    <a:bodyPr/>
                    <a:lstStyle/>
                    <a:p>
                      <a:r>
                        <a:rPr lang="en-GB" sz="1400" dirty="0">
                          <a:effectLst/>
                        </a:rPr>
                        <a:t>Quote</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400">
                          <a:effectLst/>
                        </a:rPr>
                        <a:t>Vocabulary to include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000">
                          <a:effectLst/>
                        </a:rPr>
                        <a:t>Your interpretations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extLst>
                  <a:ext uri="{0D108BD9-81ED-4DB2-BD59-A6C34878D82A}">
                    <a16:rowId xmlns:a16="http://schemas.microsoft.com/office/drawing/2014/main" val="485872953"/>
                  </a:ext>
                </a:extLst>
              </a:tr>
              <a:tr h="932430">
                <a:tc>
                  <a:txBody>
                    <a:bodyPr/>
                    <a:lstStyle/>
                    <a:p>
                      <a:r>
                        <a:rPr lang="en-GB" sz="1400" dirty="0">
                          <a:effectLst/>
                        </a:rPr>
                        <a:t>‘Fair is foul and foul is fair; hover through fog and filthy air’ (witches in Macbeth)</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400" dirty="0">
                          <a:effectLst/>
                        </a:rPr>
                        <a:t>Perhaps…</a:t>
                      </a:r>
                    </a:p>
                    <a:p>
                      <a:r>
                        <a:rPr lang="en-GB" sz="1400" dirty="0">
                          <a:effectLst/>
                        </a:rPr>
                        <a:t>At first glance…; however, on closer inspection…</a:t>
                      </a:r>
                    </a:p>
                    <a:p>
                      <a:r>
                        <a:rPr lang="en-GB" sz="1400" dirty="0">
                          <a:effectLst/>
                        </a:rPr>
                        <a:t>Establish</a:t>
                      </a:r>
                    </a:p>
                    <a:p>
                      <a:r>
                        <a:rPr lang="en-GB" sz="1400" dirty="0">
                          <a:effectLst/>
                        </a:rPr>
                        <a:t>Emphasise/highlight/ accentuate/foreground…</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0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extLst>
                  <a:ext uri="{0D108BD9-81ED-4DB2-BD59-A6C34878D82A}">
                    <a16:rowId xmlns:a16="http://schemas.microsoft.com/office/drawing/2014/main" val="135247521"/>
                  </a:ext>
                </a:extLst>
              </a:tr>
              <a:tr h="777025">
                <a:tc>
                  <a:txBody>
                    <a:bodyPr/>
                    <a:lstStyle/>
                    <a:p>
                      <a:r>
                        <a:rPr lang="en-GB" sz="1400">
                          <a:effectLst/>
                        </a:rPr>
                        <a:t>‘Girls of that class-‘ (Mrs Birling about Eva Smith)</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400" dirty="0">
                          <a:effectLst/>
                        </a:rPr>
                        <a:t>Arguably…</a:t>
                      </a:r>
                    </a:p>
                    <a:p>
                      <a:r>
                        <a:rPr lang="en-GB" sz="1400" dirty="0">
                          <a:effectLst/>
                        </a:rPr>
                        <a:t>Euphemism</a:t>
                      </a:r>
                    </a:p>
                    <a:p>
                      <a:r>
                        <a:rPr lang="en-GB" sz="1400" dirty="0">
                          <a:effectLst/>
                        </a:rPr>
                        <a:t>Edwardian code of manners</a:t>
                      </a:r>
                    </a:p>
                    <a:p>
                      <a:r>
                        <a:rPr lang="en-GB" sz="1400" dirty="0">
                          <a:effectLst/>
                        </a:rPr>
                        <a:t>Criticise/deride/lament/ condemn</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0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extLst>
                  <a:ext uri="{0D108BD9-81ED-4DB2-BD59-A6C34878D82A}">
                    <a16:rowId xmlns:a16="http://schemas.microsoft.com/office/drawing/2014/main" val="4080494498"/>
                  </a:ext>
                </a:extLst>
              </a:tr>
              <a:tr h="777025">
                <a:tc>
                  <a:txBody>
                    <a:bodyPr/>
                    <a:lstStyle/>
                    <a:p>
                      <a:r>
                        <a:rPr lang="en-GB" sz="1400">
                          <a:effectLst/>
                        </a:rPr>
                        <a:t>‘he must have wondered which had been the better way to die’ (Kamikaze)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400" dirty="0">
                          <a:effectLst/>
                        </a:rPr>
                        <a:t>Suggests/seems to suggest/ hints</a:t>
                      </a:r>
                    </a:p>
                    <a:p>
                      <a:r>
                        <a:rPr lang="en-GB" sz="1400" dirty="0">
                          <a:effectLst/>
                        </a:rPr>
                        <a:t>Questions/challenges/casts doubt upon/examines/ problematises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0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extLst>
                  <a:ext uri="{0D108BD9-81ED-4DB2-BD59-A6C34878D82A}">
                    <a16:rowId xmlns:a16="http://schemas.microsoft.com/office/drawing/2014/main" val="1447294651"/>
                  </a:ext>
                </a:extLst>
              </a:tr>
              <a:tr h="932430">
                <a:tc>
                  <a:txBody>
                    <a:bodyPr/>
                    <a:lstStyle/>
                    <a:p>
                      <a:r>
                        <a:rPr lang="en-GB" sz="1400">
                          <a:effectLst/>
                        </a:rPr>
                        <a:t>‘If these shadows remain unaltered by the Future, the child will die’ (The Ghost of Christmas Present in answer to Scrooge’s question whether Tiny Tim will live).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400" dirty="0">
                          <a:effectLst/>
                        </a:rPr>
                        <a:t>Might be considered…</a:t>
                      </a:r>
                    </a:p>
                    <a:p>
                      <a:r>
                        <a:rPr lang="en-GB" sz="1400" dirty="0">
                          <a:effectLst/>
                        </a:rPr>
                        <a:t>Could be seen as…</a:t>
                      </a:r>
                    </a:p>
                    <a:p>
                      <a:r>
                        <a:rPr lang="en-GB" sz="1400" dirty="0">
                          <a:effectLst/>
                        </a:rPr>
                        <a:t>Manipulates/exploits the reader…</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0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extLst>
                  <a:ext uri="{0D108BD9-81ED-4DB2-BD59-A6C34878D82A}">
                    <a16:rowId xmlns:a16="http://schemas.microsoft.com/office/drawing/2014/main" val="3974359245"/>
                  </a:ext>
                </a:extLst>
              </a:tr>
              <a:tr h="777025">
                <a:tc>
                  <a:txBody>
                    <a:bodyPr/>
                    <a:lstStyle/>
                    <a:p>
                      <a:pPr>
                        <a:spcBef>
                          <a:spcPts val="1200"/>
                        </a:spcBef>
                      </a:pPr>
                      <a:r>
                        <a:rPr lang="en-GB" sz="1400">
                          <a:effectLst/>
                        </a:rPr>
                        <a:t>‘This boy is </a:t>
                      </a:r>
                      <a:r>
                        <a:rPr lang="en-GB" sz="1400" u="sng">
                          <a:effectLst/>
                        </a:rPr>
                        <a:t>Ignorance</a:t>
                      </a:r>
                      <a:r>
                        <a:rPr lang="en-GB" sz="1400">
                          <a:effectLst/>
                        </a:rPr>
                        <a:t>. This girl is </a:t>
                      </a:r>
                      <a:r>
                        <a:rPr lang="en-GB" sz="1400" u="sng">
                          <a:effectLst/>
                        </a:rPr>
                        <a:t>Want</a:t>
                      </a:r>
                      <a:r>
                        <a:rPr lang="en-GB" sz="1400">
                          <a:effectLst/>
                        </a:rPr>
                        <a:t>. </a:t>
                      </a:r>
                      <a:r>
                        <a:rPr lang="en-GB" sz="1400" u="sng">
                          <a:effectLst/>
                        </a:rPr>
                        <a:t>Beware</a:t>
                      </a:r>
                      <a:r>
                        <a:rPr lang="en-GB" sz="1400">
                          <a:effectLst/>
                        </a:rPr>
                        <a:t> them both, but most of all beware this boy, for on his brow I see that written which is </a:t>
                      </a:r>
                      <a:r>
                        <a:rPr lang="en-GB" sz="1400" u="sng">
                          <a:effectLst/>
                        </a:rPr>
                        <a:t>Doom</a:t>
                      </a:r>
                      <a:r>
                        <a:rPr lang="en-GB" sz="1400">
                          <a:effectLst/>
                        </a:rPr>
                        <a:t>.’</a:t>
                      </a:r>
                      <a:endParaRPr lang="en-GB"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400" dirty="0">
                          <a:effectLst/>
                        </a:rPr>
                        <a:t>May be interpreted as…</a:t>
                      </a:r>
                    </a:p>
                    <a:p>
                      <a:r>
                        <a:rPr lang="en-GB" sz="1400" dirty="0">
                          <a:effectLst/>
                        </a:rPr>
                        <a:t>Exposes/bemoans</a:t>
                      </a:r>
                    </a:p>
                    <a:p>
                      <a:r>
                        <a:rPr lang="en-GB" sz="1400" dirty="0">
                          <a:effectLst/>
                        </a:rPr>
                        <a:t>Dehumanises/demonises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tc>
                  <a:txBody>
                    <a:bodyPr/>
                    <a:lstStyle/>
                    <a:p>
                      <a:r>
                        <a:rPr lang="en-GB" sz="10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2" marR="66602" marT="0" marB="0"/>
                </a:tc>
                <a:extLst>
                  <a:ext uri="{0D108BD9-81ED-4DB2-BD59-A6C34878D82A}">
                    <a16:rowId xmlns:a16="http://schemas.microsoft.com/office/drawing/2014/main" val="1903115424"/>
                  </a:ext>
                </a:extLst>
              </a:tr>
            </a:tbl>
          </a:graphicData>
        </a:graphic>
      </p:graphicFrame>
    </p:spTree>
    <p:extLst>
      <p:ext uri="{BB962C8B-B14F-4D97-AF65-F5344CB8AC3E}">
        <p14:creationId xmlns:p14="http://schemas.microsoft.com/office/powerpoint/2010/main" val="139796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10D0-D759-8CED-AFD7-11B86A9B3329}"/>
              </a:ext>
            </a:extLst>
          </p:cNvPr>
          <p:cNvSpPr>
            <a:spLocks noGrp="1"/>
          </p:cNvSpPr>
          <p:nvPr>
            <p:ph type="title"/>
          </p:nvPr>
        </p:nvSpPr>
        <p:spPr>
          <a:xfrm>
            <a:off x="743932" y="-130202"/>
            <a:ext cx="10515600" cy="1325563"/>
          </a:xfrm>
        </p:spPr>
        <p:txBody>
          <a:bodyPr/>
          <a:lstStyle/>
          <a:p>
            <a:r>
              <a:rPr lang="en-GB" b="1" dirty="0">
                <a:solidFill>
                  <a:srgbClr val="0070C0"/>
                </a:solidFill>
              </a:rPr>
              <a:t>‘Check Point’ Revision Lessons</a:t>
            </a:r>
          </a:p>
        </p:txBody>
      </p:sp>
      <p:sp>
        <p:nvSpPr>
          <p:cNvPr id="3" name="Content Placeholder 2">
            <a:extLst>
              <a:ext uri="{FF2B5EF4-FFF2-40B4-BE49-F238E27FC236}">
                <a16:creationId xmlns:a16="http://schemas.microsoft.com/office/drawing/2014/main" id="{E8EA12EF-AEE6-A861-7B1B-B3B8BA259F1C}"/>
              </a:ext>
            </a:extLst>
          </p:cNvPr>
          <p:cNvSpPr>
            <a:spLocks noGrp="1"/>
          </p:cNvSpPr>
          <p:nvPr>
            <p:ph idx="1"/>
          </p:nvPr>
        </p:nvSpPr>
        <p:spPr>
          <a:xfrm>
            <a:off x="743932" y="827202"/>
            <a:ext cx="10515600" cy="5203595"/>
          </a:xfrm>
        </p:spPr>
        <p:txBody>
          <a:bodyPr>
            <a:normAutofit/>
          </a:bodyPr>
          <a:lstStyle/>
          <a:p>
            <a:pPr marL="0" indent="0">
              <a:buNone/>
            </a:pPr>
            <a:r>
              <a:rPr lang="en-GB" sz="1800" b="1" dirty="0"/>
              <a:t>Revision Lesson Four</a:t>
            </a:r>
            <a:r>
              <a:rPr lang="en-GB" sz="1800" dirty="0"/>
              <a:t>: </a:t>
            </a:r>
            <a:r>
              <a:rPr lang="en-GB" sz="1800" b="1" dirty="0">
                <a:solidFill>
                  <a:srgbClr val="000000"/>
                </a:solidFill>
                <a:effectLst/>
                <a:latin typeface="Arial" panose="020B0604020202020204" pitchFamily="34" charset="0"/>
                <a:ea typeface="Times New Roman" panose="02020603050405020304" pitchFamily="18" charset="0"/>
              </a:rPr>
              <a:t>For each group of quotes below, identify the </a:t>
            </a:r>
            <a:r>
              <a:rPr lang="en-GB" sz="1800" b="1" dirty="0">
                <a:solidFill>
                  <a:srgbClr val="000000"/>
                </a:solidFill>
                <a:effectLst/>
                <a:highlight>
                  <a:srgbClr val="FFFF00"/>
                </a:highlight>
                <a:latin typeface="Arial" panose="020B0604020202020204" pitchFamily="34" charset="0"/>
                <a:ea typeface="Times New Roman" panose="02020603050405020304" pitchFamily="18" charset="0"/>
              </a:rPr>
              <a:t>motif</a:t>
            </a:r>
            <a:r>
              <a:rPr lang="en-GB" sz="1800" b="1" dirty="0">
                <a:solidFill>
                  <a:srgbClr val="000000"/>
                </a:solidFill>
                <a:effectLst/>
                <a:latin typeface="Arial" panose="020B0604020202020204" pitchFamily="34" charset="0"/>
                <a:ea typeface="Times New Roman" panose="02020603050405020304" pitchFamily="18" charset="0"/>
              </a:rPr>
              <a:t> and explain </a:t>
            </a:r>
            <a:r>
              <a:rPr lang="en-GB" sz="1800" b="1" dirty="0">
                <a:solidFill>
                  <a:srgbClr val="000000"/>
                </a:solidFill>
                <a:effectLst/>
                <a:highlight>
                  <a:srgbClr val="FFFF00"/>
                </a:highlight>
                <a:latin typeface="Arial" panose="020B0604020202020204" pitchFamily="34" charset="0"/>
                <a:ea typeface="Times New Roman" panose="02020603050405020304" pitchFamily="18" charset="0"/>
              </a:rPr>
              <a:t>how it is developed</a:t>
            </a:r>
            <a:r>
              <a:rPr lang="en-GB" sz="1800" b="1" dirty="0">
                <a:solidFill>
                  <a:srgbClr val="000000"/>
                </a:solidFill>
                <a:effectLst/>
                <a:latin typeface="Arial" panose="020B0604020202020204" pitchFamily="34" charset="0"/>
                <a:ea typeface="Times New Roman" panose="02020603050405020304" pitchFamily="18" charset="0"/>
              </a:rPr>
              <a:t> across the text using verbs for cross-referencing.</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dirty="0"/>
          </a:p>
          <a:p>
            <a:pPr marL="0" indent="0">
              <a:buNone/>
            </a:pPr>
            <a:endParaRPr lang="en-GB" dirty="0"/>
          </a:p>
        </p:txBody>
      </p:sp>
      <p:sp>
        <p:nvSpPr>
          <p:cNvPr id="4" name="Rectangle 3">
            <a:extLst>
              <a:ext uri="{FF2B5EF4-FFF2-40B4-BE49-F238E27FC236}">
                <a16:creationId xmlns:a16="http://schemas.microsoft.com/office/drawing/2014/main" id="{11A8FAEA-CD16-C278-413F-D620C27AAF25}"/>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5" name="Picture 2" descr="See the source image">
            <a:extLst>
              <a:ext uri="{FF2B5EF4-FFF2-40B4-BE49-F238E27FC236}">
                <a16:creationId xmlns:a16="http://schemas.microsoft.com/office/drawing/2014/main" id="{25C54137-DE98-D753-AECD-209DAAF1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60FD1D26-63CB-961F-836A-7F02AA6ADAD0}"/>
              </a:ext>
            </a:extLst>
          </p:cNvPr>
          <p:cNvGraphicFramePr>
            <a:graphicFrameLocks noGrp="1"/>
          </p:cNvGraphicFramePr>
          <p:nvPr>
            <p:extLst>
              <p:ext uri="{D42A27DB-BD31-4B8C-83A1-F6EECF244321}">
                <p14:modId xmlns:p14="http://schemas.microsoft.com/office/powerpoint/2010/main" val="4035588290"/>
              </p:ext>
            </p:extLst>
          </p:nvPr>
        </p:nvGraphicFramePr>
        <p:xfrm>
          <a:off x="154757" y="1398457"/>
          <a:ext cx="11293311" cy="4767973"/>
        </p:xfrm>
        <a:graphic>
          <a:graphicData uri="http://schemas.openxmlformats.org/drawingml/2006/table">
            <a:tbl>
              <a:tblPr firstRow="1" firstCol="1" bandRow="1">
                <a:tableStyleId>{5940675A-B579-460E-94D1-54222C63F5DA}</a:tableStyleId>
              </a:tblPr>
              <a:tblGrid>
                <a:gridCol w="7524657">
                  <a:extLst>
                    <a:ext uri="{9D8B030D-6E8A-4147-A177-3AD203B41FA5}">
                      <a16:colId xmlns:a16="http://schemas.microsoft.com/office/drawing/2014/main" val="2060737797"/>
                    </a:ext>
                  </a:extLst>
                </a:gridCol>
                <a:gridCol w="2118963">
                  <a:extLst>
                    <a:ext uri="{9D8B030D-6E8A-4147-A177-3AD203B41FA5}">
                      <a16:colId xmlns:a16="http://schemas.microsoft.com/office/drawing/2014/main" val="641254581"/>
                    </a:ext>
                  </a:extLst>
                </a:gridCol>
                <a:gridCol w="1649691">
                  <a:extLst>
                    <a:ext uri="{9D8B030D-6E8A-4147-A177-3AD203B41FA5}">
                      <a16:colId xmlns:a16="http://schemas.microsoft.com/office/drawing/2014/main" val="1205424199"/>
                    </a:ext>
                  </a:extLst>
                </a:gridCol>
              </a:tblGrid>
              <a:tr h="108900">
                <a:tc>
                  <a:txBody>
                    <a:bodyPr/>
                    <a:lstStyle/>
                    <a:p>
                      <a:r>
                        <a:rPr lang="en-GB" sz="1400" dirty="0">
                          <a:effectLst/>
                        </a:rPr>
                        <a:t>Quotes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Vocabulary to include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Your explanation</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extLst>
                  <a:ext uri="{0D108BD9-81ED-4DB2-BD59-A6C34878D82A}">
                    <a16:rowId xmlns:a16="http://schemas.microsoft.com/office/drawing/2014/main" val="3639570471"/>
                  </a:ext>
                </a:extLst>
              </a:tr>
              <a:tr h="622284">
                <a:tc>
                  <a:txBody>
                    <a:bodyPr/>
                    <a:lstStyle/>
                    <a:p>
                      <a:r>
                        <a:rPr lang="en-GB" sz="1400" dirty="0">
                          <a:effectLst/>
                        </a:rPr>
                        <a:t>Macbeth:</a:t>
                      </a:r>
                    </a:p>
                    <a:p>
                      <a:r>
                        <a:rPr lang="en-GB" sz="1400" dirty="0">
                          <a:effectLst/>
                        </a:rPr>
                        <a:t>‘Will all great Neptune’s ocean wash this blood clean from my hands?’</a:t>
                      </a:r>
                    </a:p>
                    <a:p>
                      <a:r>
                        <a:rPr lang="en-GB" sz="1400" dirty="0">
                          <a:effectLst/>
                        </a:rPr>
                        <a:t>‘Blood will have blood’</a:t>
                      </a:r>
                    </a:p>
                    <a:p>
                      <a:r>
                        <a:rPr lang="en-GB" sz="1400" dirty="0">
                          <a:effectLst/>
                        </a:rPr>
                        <a:t>‘Out damned spot!’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Reinforces</a:t>
                      </a:r>
                    </a:p>
                    <a:p>
                      <a:r>
                        <a:rPr lang="en-GB" sz="1400">
                          <a:effectLst/>
                        </a:rPr>
                        <a:t>Permeates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extLst>
                  <a:ext uri="{0D108BD9-81ED-4DB2-BD59-A6C34878D82A}">
                    <a16:rowId xmlns:a16="http://schemas.microsoft.com/office/drawing/2014/main" val="3819225782"/>
                  </a:ext>
                </a:extLst>
              </a:tr>
              <a:tr h="427684">
                <a:tc>
                  <a:txBody>
                    <a:bodyPr/>
                    <a:lstStyle/>
                    <a:p>
                      <a:r>
                        <a:rPr lang="en-GB" sz="1400">
                          <a:effectLst/>
                        </a:rPr>
                        <a:t>AIC:</a:t>
                      </a:r>
                    </a:p>
                    <a:p>
                      <a:r>
                        <a:rPr lang="en-GB" sz="1400">
                          <a:effectLst/>
                        </a:rPr>
                        <a:t>‘burnt her inside out’</a:t>
                      </a:r>
                    </a:p>
                    <a:p>
                      <a:r>
                        <a:rPr lang="en-GB" sz="1400">
                          <a:effectLst/>
                        </a:rPr>
                        <a:t>‘she was in great agony’</a:t>
                      </a:r>
                    </a:p>
                    <a:p>
                      <a:r>
                        <a:rPr lang="en-GB" sz="1400">
                          <a:effectLst/>
                        </a:rPr>
                        <a:t>‘fire and blood and anguish’</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Mirrors </a:t>
                      </a:r>
                    </a:p>
                    <a:p>
                      <a:r>
                        <a:rPr lang="en-GB" sz="1400">
                          <a:effectLst/>
                        </a:rPr>
                        <a:t>Pervades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extLst>
                  <a:ext uri="{0D108BD9-81ED-4DB2-BD59-A6C34878D82A}">
                    <a16:rowId xmlns:a16="http://schemas.microsoft.com/office/drawing/2014/main" val="1782854658"/>
                  </a:ext>
                </a:extLst>
              </a:tr>
              <a:tr h="725998">
                <a:tc>
                  <a:txBody>
                    <a:bodyPr/>
                    <a:lstStyle/>
                    <a:p>
                      <a:r>
                        <a:rPr lang="en-GB" sz="1400">
                          <a:effectLst/>
                        </a:rPr>
                        <a:t>War Photographer:</a:t>
                      </a:r>
                    </a:p>
                    <a:p>
                      <a:r>
                        <a:rPr lang="en-GB" sz="1400">
                          <a:effectLst/>
                        </a:rPr>
                        <a:t>‘in his darkroom he is finally alone’</a:t>
                      </a:r>
                    </a:p>
                    <a:p>
                      <a:r>
                        <a:rPr lang="en-GB" sz="1400">
                          <a:effectLst/>
                        </a:rPr>
                        <a:t>‘the only light is red and softly glows’</a:t>
                      </a:r>
                    </a:p>
                    <a:p>
                      <a:r>
                        <a:rPr lang="en-GB" sz="1400">
                          <a:effectLst/>
                        </a:rPr>
                        <a:t>‘a hundred agonies in black and white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Parallels </a:t>
                      </a:r>
                    </a:p>
                    <a:p>
                      <a:r>
                        <a:rPr lang="en-GB" sz="1400">
                          <a:effectLst/>
                        </a:rPr>
                        <a:t>Echoes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extLst>
                  <a:ext uri="{0D108BD9-81ED-4DB2-BD59-A6C34878D82A}">
                    <a16:rowId xmlns:a16="http://schemas.microsoft.com/office/drawing/2014/main" val="4153135916"/>
                  </a:ext>
                </a:extLst>
              </a:tr>
              <a:tr h="1140853">
                <a:tc>
                  <a:txBody>
                    <a:bodyPr/>
                    <a:lstStyle/>
                    <a:p>
                      <a:r>
                        <a:rPr lang="en-GB" sz="1400">
                          <a:effectLst/>
                        </a:rPr>
                        <a:t>ACC:</a:t>
                      </a:r>
                    </a:p>
                    <a:p>
                      <a:r>
                        <a:rPr lang="en-GB" sz="1400">
                          <a:effectLst/>
                        </a:rPr>
                        <a:t>‘Mankind was my business’ (Marley’s ghost, Stave One)</a:t>
                      </a:r>
                    </a:p>
                    <a:p>
                      <a:r>
                        <a:rPr lang="en-GB" sz="1400">
                          <a:effectLst/>
                        </a:rPr>
                        <a:t>‘Our contract is an old one. It was made when we were both poor and content to be so…’ (Belle to Scrooge, Stave Two)</a:t>
                      </a:r>
                    </a:p>
                    <a:p>
                      <a:r>
                        <a:rPr lang="en-GB" sz="1400">
                          <a:effectLst/>
                        </a:rPr>
                        <a:t>‘If he wanted to keep [his possessions] after he was dead…why wasn’t he natural in his lifetime?’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Juxtaposes</a:t>
                      </a:r>
                    </a:p>
                    <a:p>
                      <a:r>
                        <a:rPr lang="en-GB" sz="1400">
                          <a:effectLst/>
                        </a:rPr>
                        <a:t>Builds/heightens/ intensifies/deepens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extLst>
                  <a:ext uri="{0D108BD9-81ED-4DB2-BD59-A6C34878D82A}">
                    <a16:rowId xmlns:a16="http://schemas.microsoft.com/office/drawing/2014/main" val="399578208"/>
                  </a:ext>
                </a:extLst>
              </a:tr>
              <a:tr h="725998">
                <a:tc>
                  <a:txBody>
                    <a:bodyPr/>
                    <a:lstStyle/>
                    <a:p>
                      <a:r>
                        <a:rPr lang="en-GB" sz="1400" dirty="0">
                          <a:effectLst/>
                        </a:rPr>
                        <a:t>ACC:</a:t>
                      </a:r>
                    </a:p>
                    <a:p>
                      <a:r>
                        <a:rPr lang="en-GB" sz="1400" dirty="0">
                          <a:effectLst/>
                        </a:rPr>
                        <a:t>‘they had better die and decrease the surplus population’</a:t>
                      </a:r>
                    </a:p>
                    <a:p>
                      <a:r>
                        <a:rPr lang="en-GB" sz="1400" dirty="0">
                          <a:effectLst/>
                        </a:rPr>
                        <a:t>‘the child will die’</a:t>
                      </a:r>
                    </a:p>
                    <a:p>
                      <a:r>
                        <a:rPr lang="en-GB" sz="1400" dirty="0">
                          <a:effectLst/>
                        </a:rPr>
                        <a:t>‘oh tell me that I may sponge away the writing on this stone’</a:t>
                      </a:r>
                    </a:p>
                  </a:txBody>
                  <a:tcPr marL="46566" marR="46566" marT="0" marB="0"/>
                </a:tc>
                <a:tc>
                  <a:txBody>
                    <a:bodyPr/>
                    <a:lstStyle/>
                    <a:p>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tc>
                  <a:txBody>
                    <a:bodyPr/>
                    <a:lstStyle/>
                    <a:p>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566" marR="46566" marT="0" marB="0"/>
                </a:tc>
                <a:extLst>
                  <a:ext uri="{0D108BD9-81ED-4DB2-BD59-A6C34878D82A}">
                    <a16:rowId xmlns:a16="http://schemas.microsoft.com/office/drawing/2014/main" val="1765940369"/>
                  </a:ext>
                </a:extLst>
              </a:tr>
            </a:tbl>
          </a:graphicData>
        </a:graphic>
      </p:graphicFrame>
    </p:spTree>
    <p:extLst>
      <p:ext uri="{BB962C8B-B14F-4D97-AF65-F5344CB8AC3E}">
        <p14:creationId xmlns:p14="http://schemas.microsoft.com/office/powerpoint/2010/main" val="162523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10D0-D759-8CED-AFD7-11B86A9B3329}"/>
              </a:ext>
            </a:extLst>
          </p:cNvPr>
          <p:cNvSpPr>
            <a:spLocks noGrp="1"/>
          </p:cNvSpPr>
          <p:nvPr>
            <p:ph type="title"/>
          </p:nvPr>
        </p:nvSpPr>
        <p:spPr>
          <a:xfrm>
            <a:off x="732501" y="-47505"/>
            <a:ext cx="10515600" cy="1325563"/>
          </a:xfrm>
        </p:spPr>
        <p:txBody>
          <a:bodyPr/>
          <a:lstStyle/>
          <a:p>
            <a:r>
              <a:rPr lang="en-GB" b="1" dirty="0">
                <a:solidFill>
                  <a:srgbClr val="0070C0"/>
                </a:solidFill>
              </a:rPr>
              <a:t>Reimagining Revision: Key Takeaways</a:t>
            </a:r>
          </a:p>
        </p:txBody>
      </p:sp>
      <p:sp>
        <p:nvSpPr>
          <p:cNvPr id="4" name="Rectangle 3">
            <a:extLst>
              <a:ext uri="{FF2B5EF4-FFF2-40B4-BE49-F238E27FC236}">
                <a16:creationId xmlns:a16="http://schemas.microsoft.com/office/drawing/2014/main" id="{11A8FAEA-CD16-C278-413F-D620C27AAF25}"/>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5" name="Picture 2" descr="See the source image">
            <a:extLst>
              <a:ext uri="{FF2B5EF4-FFF2-40B4-BE49-F238E27FC236}">
                <a16:creationId xmlns:a16="http://schemas.microsoft.com/office/drawing/2014/main" id="{25C54137-DE98-D753-AECD-209DAAF1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3CD92556-2264-AE1C-F62E-8885362ADD0C}"/>
              </a:ext>
            </a:extLst>
          </p:cNvPr>
          <p:cNvSpPr>
            <a:spLocks noGrp="1"/>
          </p:cNvSpPr>
          <p:nvPr>
            <p:ph idx="1"/>
          </p:nvPr>
        </p:nvSpPr>
        <p:spPr>
          <a:xfrm>
            <a:off x="458182" y="1328575"/>
            <a:ext cx="7577108" cy="4737669"/>
          </a:xfrm>
        </p:spPr>
        <p:txBody>
          <a:bodyPr>
            <a:normAutofit fontScale="92500" lnSpcReduction="10000"/>
          </a:bodyPr>
          <a:lstStyle/>
          <a:p>
            <a:pPr marL="514350" indent="-514350">
              <a:buAutoNum type="arabicPeriod"/>
            </a:pPr>
            <a:r>
              <a:rPr lang="en-GB" dirty="0"/>
              <a:t>If we explicitly model non-threatening study skills rooted in our subject from year 7, we can normalise effective study as part of the learning process.</a:t>
            </a:r>
          </a:p>
          <a:p>
            <a:pPr marL="514350" indent="-514350">
              <a:buAutoNum type="arabicPeriod"/>
            </a:pPr>
            <a:r>
              <a:rPr lang="en-GB" dirty="0"/>
              <a:t>Revision can be social: students coaching one another puts them on the same side and accountable for each other’s success.</a:t>
            </a:r>
          </a:p>
          <a:p>
            <a:pPr marL="514350" indent="-514350">
              <a:buAutoNum type="arabicPeriod"/>
            </a:pPr>
            <a:r>
              <a:rPr lang="en-GB" dirty="0"/>
              <a:t>Isolate areas of study (e.g. the crafting of thesis statements) can help identify gaps in learning and make the process granular while gradually fading away scaffolds.</a:t>
            </a:r>
          </a:p>
          <a:p>
            <a:pPr marL="514350" indent="-514350">
              <a:buAutoNum type="arabicPeriod"/>
            </a:pPr>
            <a:r>
              <a:rPr lang="en-GB" dirty="0"/>
              <a:t>Revision can be both challenging and accessible for all!</a:t>
            </a:r>
          </a:p>
        </p:txBody>
      </p:sp>
      <p:pic>
        <p:nvPicPr>
          <p:cNvPr id="1028" name="Picture 4" descr="The Revision Revolution - YouTube">
            <a:extLst>
              <a:ext uri="{FF2B5EF4-FFF2-40B4-BE49-F238E27FC236}">
                <a16:creationId xmlns:a16="http://schemas.microsoft.com/office/drawing/2014/main" id="{E72B7CF5-80B2-8E30-4539-FD477B3A7F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50" r="32594" b="2078"/>
          <a:stretch/>
        </p:blipFill>
        <p:spPr bwMode="auto">
          <a:xfrm>
            <a:off x="8035290" y="975956"/>
            <a:ext cx="3865561" cy="53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7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e the source image">
            <a:extLst>
              <a:ext uri="{FF2B5EF4-FFF2-40B4-BE49-F238E27FC236}">
                <a16:creationId xmlns:a16="http://schemas.microsoft.com/office/drawing/2014/main" id="{A4458FD7-167F-2F69-521B-78D83948D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714" y="2883051"/>
            <a:ext cx="3278086" cy="36792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FD8D48-A154-4E53-9AC4-2833DFB8EBA8}"/>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1026" name="Picture 2" descr="See the source image">
            <a:extLst>
              <a:ext uri="{FF2B5EF4-FFF2-40B4-BE49-F238E27FC236}">
                <a16:creationId xmlns:a16="http://schemas.microsoft.com/office/drawing/2014/main" id="{39A715C7-B588-49A3-8898-B4F822B2D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3914DF03-319E-8B6D-CCD4-152772DDA32C}"/>
              </a:ext>
            </a:extLst>
          </p:cNvPr>
          <p:cNvSpPr/>
          <p:nvPr/>
        </p:nvSpPr>
        <p:spPr>
          <a:xfrm>
            <a:off x="578840" y="1451295"/>
            <a:ext cx="2516698" cy="1977705"/>
          </a:xfrm>
          <a:prstGeom prst="wedgeEllipseCallout">
            <a:avLst>
              <a:gd name="adj1" fmla="val -53500"/>
              <a:gd name="adj2" fmla="val 51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 can’t really revise for English</a:t>
            </a:r>
            <a:endParaRPr lang="en-GB" dirty="0"/>
          </a:p>
        </p:txBody>
      </p:sp>
      <p:sp>
        <p:nvSpPr>
          <p:cNvPr id="7" name="Speech Bubble: Oval 6">
            <a:extLst>
              <a:ext uri="{FF2B5EF4-FFF2-40B4-BE49-F238E27FC236}">
                <a16:creationId xmlns:a16="http://schemas.microsoft.com/office/drawing/2014/main" id="{D3DB8C3D-99D2-22E9-D004-ECB8435DDC78}"/>
              </a:ext>
            </a:extLst>
          </p:cNvPr>
          <p:cNvSpPr/>
          <p:nvPr/>
        </p:nvSpPr>
        <p:spPr>
          <a:xfrm>
            <a:off x="220910" y="4265452"/>
            <a:ext cx="2516698" cy="1977705"/>
          </a:xfrm>
          <a:prstGeom prst="wedgeEllipseCallout">
            <a:avLst>
              <a:gd name="adj1" fmla="val -53500"/>
              <a:gd name="adj2" fmla="val 51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 can’t really revise for English</a:t>
            </a:r>
            <a:endParaRPr lang="en-GB" dirty="0"/>
          </a:p>
        </p:txBody>
      </p:sp>
      <p:sp>
        <p:nvSpPr>
          <p:cNvPr id="8" name="Speech Bubble: Oval 7">
            <a:extLst>
              <a:ext uri="{FF2B5EF4-FFF2-40B4-BE49-F238E27FC236}">
                <a16:creationId xmlns:a16="http://schemas.microsoft.com/office/drawing/2014/main" id="{01AA0865-8518-E749-B12E-9D0F2C57F9DE}"/>
              </a:ext>
            </a:extLst>
          </p:cNvPr>
          <p:cNvSpPr/>
          <p:nvPr/>
        </p:nvSpPr>
        <p:spPr>
          <a:xfrm>
            <a:off x="8686800" y="2744947"/>
            <a:ext cx="2516698" cy="1977705"/>
          </a:xfrm>
          <a:prstGeom prst="wedgeEllipseCallout">
            <a:avLst>
              <a:gd name="adj1" fmla="val -53500"/>
              <a:gd name="adj2" fmla="val 51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 can’t really revise for English</a:t>
            </a:r>
            <a:endParaRPr lang="en-GB" dirty="0"/>
          </a:p>
        </p:txBody>
      </p:sp>
      <p:sp>
        <p:nvSpPr>
          <p:cNvPr id="9" name="Speech Bubble: Oval 8">
            <a:extLst>
              <a:ext uri="{FF2B5EF4-FFF2-40B4-BE49-F238E27FC236}">
                <a16:creationId xmlns:a16="http://schemas.microsoft.com/office/drawing/2014/main" id="{103E12C8-9F38-316B-9F0B-0F6FC5E4AEEC}"/>
              </a:ext>
            </a:extLst>
          </p:cNvPr>
          <p:cNvSpPr/>
          <p:nvPr/>
        </p:nvSpPr>
        <p:spPr>
          <a:xfrm>
            <a:off x="5726884" y="460345"/>
            <a:ext cx="2516698" cy="1977705"/>
          </a:xfrm>
          <a:prstGeom prst="wedgeEllipseCallout">
            <a:avLst>
              <a:gd name="adj1" fmla="val -53500"/>
              <a:gd name="adj2" fmla="val 51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 can’t really revise for English</a:t>
            </a:r>
            <a:endParaRPr lang="en-GB" dirty="0"/>
          </a:p>
        </p:txBody>
      </p:sp>
      <p:sp>
        <p:nvSpPr>
          <p:cNvPr id="10" name="Speech Bubble: Oval 9">
            <a:extLst>
              <a:ext uri="{FF2B5EF4-FFF2-40B4-BE49-F238E27FC236}">
                <a16:creationId xmlns:a16="http://schemas.microsoft.com/office/drawing/2014/main" id="{892EDE04-5F2A-23F1-8A82-99AE6565D545}"/>
              </a:ext>
            </a:extLst>
          </p:cNvPr>
          <p:cNvSpPr/>
          <p:nvPr/>
        </p:nvSpPr>
        <p:spPr>
          <a:xfrm>
            <a:off x="9176158" y="235590"/>
            <a:ext cx="2516698" cy="1977705"/>
          </a:xfrm>
          <a:prstGeom prst="wedgeEllipseCallout">
            <a:avLst>
              <a:gd name="adj1" fmla="val 63167"/>
              <a:gd name="adj2" fmla="val 70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 can’t really revise for English</a:t>
            </a:r>
            <a:endParaRPr lang="en-GB" dirty="0"/>
          </a:p>
        </p:txBody>
      </p:sp>
      <p:sp>
        <p:nvSpPr>
          <p:cNvPr id="11" name="Thought Bubble: Cloud 10">
            <a:extLst>
              <a:ext uri="{FF2B5EF4-FFF2-40B4-BE49-F238E27FC236}">
                <a16:creationId xmlns:a16="http://schemas.microsoft.com/office/drawing/2014/main" id="{FB41683F-8D77-9372-BFEE-71171F676FD5}"/>
              </a:ext>
            </a:extLst>
          </p:cNvPr>
          <p:cNvSpPr/>
          <p:nvPr/>
        </p:nvSpPr>
        <p:spPr>
          <a:xfrm>
            <a:off x="2665514" y="1835084"/>
            <a:ext cx="3582887" cy="3959792"/>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I don’t know how to revise for English. Please show me!</a:t>
            </a:r>
          </a:p>
        </p:txBody>
      </p:sp>
      <p:grpSp>
        <p:nvGrpSpPr>
          <p:cNvPr id="12" name="Group 11">
            <a:extLst>
              <a:ext uri="{FF2B5EF4-FFF2-40B4-BE49-F238E27FC236}">
                <a16:creationId xmlns:a16="http://schemas.microsoft.com/office/drawing/2014/main" id="{459B06B5-092E-1BDF-7E58-F085FBF3D66D}"/>
              </a:ext>
            </a:extLst>
          </p:cNvPr>
          <p:cNvGrpSpPr/>
          <p:nvPr/>
        </p:nvGrpSpPr>
        <p:grpSpPr>
          <a:xfrm>
            <a:off x="7683323" y="616144"/>
            <a:ext cx="3767179" cy="3514604"/>
            <a:chOff x="7683323" y="616144"/>
            <a:chExt cx="3767179" cy="3514604"/>
          </a:xfrm>
        </p:grpSpPr>
        <p:pic>
          <p:nvPicPr>
            <p:cNvPr id="13" name="Picture 12">
              <a:extLst>
                <a:ext uri="{FF2B5EF4-FFF2-40B4-BE49-F238E27FC236}">
                  <a16:creationId xmlns:a16="http://schemas.microsoft.com/office/drawing/2014/main" id="{20532DA1-5BDA-2DCD-9478-C909CC5A1488}"/>
                </a:ext>
              </a:extLst>
            </p:cNvPr>
            <p:cNvPicPr>
              <a:picLocks noChangeAspect="1"/>
            </p:cNvPicPr>
            <p:nvPr/>
          </p:nvPicPr>
          <p:blipFill rotWithShape="1">
            <a:blip r:embed="rId5"/>
            <a:srcRect l="26772" t="15502" r="26329" b="6712"/>
            <a:stretch/>
          </p:blipFill>
          <p:spPr>
            <a:xfrm rot="20144156">
              <a:off x="7683323" y="616144"/>
              <a:ext cx="3767179" cy="3514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9FC01E84-F47E-DA0E-FF64-501B8281CB88}"/>
                </a:ext>
              </a:extLst>
            </p:cNvPr>
            <p:cNvSpPr txBox="1"/>
            <p:nvPr/>
          </p:nvSpPr>
          <p:spPr>
            <a:xfrm>
              <a:off x="9191112" y="1543528"/>
              <a:ext cx="856527" cy="1446550"/>
            </a:xfrm>
            <a:prstGeom prst="rect">
              <a:avLst/>
            </a:prstGeom>
            <a:noFill/>
          </p:spPr>
          <p:txBody>
            <a:bodyPr wrap="square" rtlCol="0">
              <a:spAutoFit/>
            </a:bodyPr>
            <a:lstStyle/>
            <a:p>
              <a:r>
                <a:rPr lang="en-GB" sz="8800" b="1" dirty="0">
                  <a:solidFill>
                    <a:srgbClr val="FF0000"/>
                  </a:solidFill>
                </a:rPr>
                <a:t>?</a:t>
              </a:r>
            </a:p>
          </p:txBody>
        </p:sp>
      </p:grpSp>
      <p:sp>
        <p:nvSpPr>
          <p:cNvPr id="15" name="Title 1">
            <a:extLst>
              <a:ext uri="{FF2B5EF4-FFF2-40B4-BE49-F238E27FC236}">
                <a16:creationId xmlns:a16="http://schemas.microsoft.com/office/drawing/2014/main" id="{11112EE8-BD81-BBC2-40E8-808CCE7E831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Revision: the issue</a:t>
            </a:r>
            <a:endParaRPr lang="en-GB" b="1" dirty="0"/>
          </a:p>
        </p:txBody>
      </p:sp>
    </p:spTree>
    <p:extLst>
      <p:ext uri="{BB962C8B-B14F-4D97-AF65-F5344CB8AC3E}">
        <p14:creationId xmlns:p14="http://schemas.microsoft.com/office/powerpoint/2010/main" val="309266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6F286-5B29-FF71-1F70-F7C93211115C}"/>
              </a:ext>
            </a:extLst>
          </p:cNvPr>
          <p:cNvPicPr>
            <a:picLocks noChangeAspect="1"/>
          </p:cNvPicPr>
          <p:nvPr/>
        </p:nvPicPr>
        <p:blipFill rotWithShape="1">
          <a:blip r:embed="rId3"/>
          <a:srcRect l="30235" t="32500" r="19297" b="8611"/>
          <a:stretch/>
        </p:blipFill>
        <p:spPr>
          <a:xfrm>
            <a:off x="1209674" y="180975"/>
            <a:ext cx="10239376" cy="6720580"/>
          </a:xfrm>
          <a:prstGeom prst="rect">
            <a:avLst/>
          </a:prstGeom>
        </p:spPr>
      </p:pic>
      <p:sp>
        <p:nvSpPr>
          <p:cNvPr id="4" name="Rectangle 3">
            <a:extLst>
              <a:ext uri="{FF2B5EF4-FFF2-40B4-BE49-F238E27FC236}">
                <a16:creationId xmlns:a16="http://schemas.microsoft.com/office/drawing/2014/main" id="{0CBBA2F6-5452-8AC7-9B75-15D881808B57}"/>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5" name="Picture 2" descr="See the source image">
            <a:extLst>
              <a:ext uri="{FF2B5EF4-FFF2-40B4-BE49-F238E27FC236}">
                <a16:creationId xmlns:a16="http://schemas.microsoft.com/office/drawing/2014/main" id="{2A1E330D-EB19-DF7A-4D9A-AA4120ADE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1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FD8D48-A154-4E53-9AC4-2833DFB8EBA8}"/>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1026" name="Picture 2" descr="See the source image">
            <a:extLst>
              <a:ext uri="{FF2B5EF4-FFF2-40B4-BE49-F238E27FC236}">
                <a16:creationId xmlns:a16="http://schemas.microsoft.com/office/drawing/2014/main" id="{39A715C7-B588-49A3-8898-B4F822B2D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11112EE8-BD81-BBC2-40E8-808CCE7E831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rPr>
              <a:t>‘English is a skills-based subject’</a:t>
            </a:r>
          </a:p>
        </p:txBody>
      </p:sp>
      <p:sp>
        <p:nvSpPr>
          <p:cNvPr id="2" name="TextBox 1">
            <a:extLst>
              <a:ext uri="{FF2B5EF4-FFF2-40B4-BE49-F238E27FC236}">
                <a16:creationId xmlns:a16="http://schemas.microsoft.com/office/drawing/2014/main" id="{0E9455C5-78F3-2C83-680F-A608AE18DFDD}"/>
              </a:ext>
            </a:extLst>
          </p:cNvPr>
          <p:cNvSpPr txBox="1"/>
          <p:nvPr/>
        </p:nvSpPr>
        <p:spPr>
          <a:xfrm>
            <a:off x="668521" y="1161942"/>
            <a:ext cx="5257800" cy="4801314"/>
          </a:xfrm>
          <a:prstGeom prst="rect">
            <a:avLst/>
          </a:prstGeom>
          <a:noFill/>
        </p:spPr>
        <p:txBody>
          <a:bodyPr wrap="square" rtlCol="0">
            <a:spAutoFit/>
          </a:bodyPr>
          <a:lstStyle/>
          <a:p>
            <a:r>
              <a:rPr lang="en-GB" dirty="0"/>
              <a:t>Knowledge needed to succeed in English:</a:t>
            </a:r>
          </a:p>
          <a:p>
            <a:pPr marL="285750" indent="-285750">
              <a:buFont typeface="Arial" panose="020B0604020202020204" pitchFamily="34" charset="0"/>
              <a:buChar char="•"/>
            </a:pPr>
            <a:r>
              <a:rPr lang="en-GB" dirty="0"/>
              <a:t>Knowledge of plot and plot devices (e.g. story types, structure, narrative conventions).</a:t>
            </a:r>
          </a:p>
          <a:p>
            <a:pPr marL="285750" indent="-285750">
              <a:buFont typeface="Arial" panose="020B0604020202020204" pitchFamily="34" charset="0"/>
              <a:buChar char="•"/>
            </a:pPr>
            <a:r>
              <a:rPr lang="en-GB" dirty="0"/>
              <a:t>Knowledge of characters as vehicles</a:t>
            </a:r>
          </a:p>
          <a:p>
            <a:pPr marL="285750" indent="-285750">
              <a:buFont typeface="Arial" panose="020B0604020202020204" pitchFamily="34" charset="0"/>
              <a:buChar char="•"/>
            </a:pPr>
            <a:r>
              <a:rPr lang="en-GB" dirty="0"/>
              <a:t>Knowledge of methods used by writers to create meaning</a:t>
            </a:r>
          </a:p>
          <a:p>
            <a:pPr marL="285750" indent="-285750">
              <a:buFont typeface="Arial" panose="020B0604020202020204" pitchFamily="34" charset="0"/>
              <a:buChar char="•"/>
            </a:pPr>
            <a:r>
              <a:rPr lang="en-GB" dirty="0"/>
              <a:t>Knowledge of devices specific to particular forms (e.g. the importance of metre in poetry)</a:t>
            </a:r>
          </a:p>
          <a:p>
            <a:pPr marL="285750" indent="-285750">
              <a:buFont typeface="Arial" panose="020B0604020202020204" pitchFamily="34" charset="0"/>
              <a:buChar char="•"/>
            </a:pPr>
            <a:r>
              <a:rPr lang="en-GB" dirty="0"/>
              <a:t>Knowledge of grammar</a:t>
            </a:r>
          </a:p>
          <a:p>
            <a:pPr marL="285750" indent="-285750">
              <a:buFont typeface="Arial" panose="020B0604020202020204" pitchFamily="34" charset="0"/>
              <a:buChar char="•"/>
            </a:pPr>
            <a:r>
              <a:rPr lang="en-GB" dirty="0"/>
              <a:t>Knowledge of contexts (social, political, geographical…)</a:t>
            </a:r>
          </a:p>
          <a:p>
            <a:pPr marL="285750" indent="-285750">
              <a:buFont typeface="Arial" panose="020B0604020202020204" pitchFamily="34" charset="0"/>
              <a:buChar char="•"/>
            </a:pPr>
            <a:r>
              <a:rPr lang="en-GB" dirty="0"/>
              <a:t>Knowledge of rhetoric</a:t>
            </a:r>
          </a:p>
          <a:p>
            <a:pPr marL="285750" indent="-285750">
              <a:buFont typeface="Arial" panose="020B0604020202020204" pitchFamily="34" charset="0"/>
              <a:buChar char="•"/>
            </a:pPr>
            <a:r>
              <a:rPr lang="en-GB" dirty="0"/>
              <a:t>Knowledge of symbolism and motifs</a:t>
            </a:r>
          </a:p>
          <a:p>
            <a:pPr marL="285750" indent="-285750">
              <a:buFont typeface="Arial" panose="020B0604020202020204" pitchFamily="34" charset="0"/>
              <a:buChar char="•"/>
            </a:pPr>
            <a:r>
              <a:rPr lang="en-GB" dirty="0"/>
              <a:t>Knowledge of vocabulary and concepts</a:t>
            </a:r>
          </a:p>
          <a:p>
            <a:pPr marL="285750" indent="-285750">
              <a:buFont typeface="Arial" panose="020B0604020202020204" pitchFamily="34" charset="0"/>
              <a:buChar char="•"/>
            </a:pPr>
            <a:r>
              <a:rPr lang="en-GB" dirty="0"/>
              <a:t>Knowledge of different types of punctuation and their function</a:t>
            </a:r>
          </a:p>
          <a:p>
            <a:endParaRPr lang="en-GB" dirty="0"/>
          </a:p>
        </p:txBody>
      </p:sp>
      <p:pic>
        <p:nvPicPr>
          <p:cNvPr id="3" name="Picture 2" descr="Schema Development | Durrington Research School">
            <a:extLst>
              <a:ext uri="{FF2B5EF4-FFF2-40B4-BE49-F238E27FC236}">
                <a16:creationId xmlns:a16="http://schemas.microsoft.com/office/drawing/2014/main" id="{4E405F2F-04CF-DD45-21C7-DF44E8BCA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680" y="1821656"/>
            <a:ext cx="5715001" cy="3214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A4FDCE-68FC-9428-A088-4CEFEDC423BE}"/>
              </a:ext>
            </a:extLst>
          </p:cNvPr>
          <p:cNvSpPr txBox="1"/>
          <p:nvPr/>
        </p:nvSpPr>
        <p:spPr>
          <a:xfrm>
            <a:off x="2882639" y="5446264"/>
            <a:ext cx="6581872" cy="707886"/>
          </a:xfrm>
          <a:prstGeom prst="rect">
            <a:avLst/>
          </a:prstGeom>
          <a:solidFill>
            <a:srgbClr val="FFFF00"/>
          </a:solidFill>
        </p:spPr>
        <p:txBody>
          <a:bodyPr wrap="square" rtlCol="0">
            <a:spAutoFit/>
          </a:bodyPr>
          <a:lstStyle/>
          <a:p>
            <a:pPr algn="ctr"/>
            <a:r>
              <a:rPr lang="en-GB" sz="2000" b="1" dirty="0"/>
              <a:t>‘</a:t>
            </a:r>
            <a:r>
              <a:rPr lang="en-GB" dirty="0"/>
              <a:t>Our ability to think, reason, problem-solve, create and collaborate is all entirely dependent on what we know.</a:t>
            </a:r>
            <a:r>
              <a:rPr lang="en-GB" sz="2000" b="1" dirty="0"/>
              <a:t>’ – David </a:t>
            </a:r>
            <a:r>
              <a:rPr lang="en-GB" sz="2000" b="1" dirty="0" err="1"/>
              <a:t>Didau</a:t>
            </a:r>
            <a:r>
              <a:rPr lang="en-GB" sz="2000" b="1" dirty="0"/>
              <a:t>   </a:t>
            </a:r>
          </a:p>
        </p:txBody>
      </p:sp>
    </p:spTree>
    <p:extLst>
      <p:ext uri="{BB962C8B-B14F-4D97-AF65-F5344CB8AC3E}">
        <p14:creationId xmlns:p14="http://schemas.microsoft.com/office/powerpoint/2010/main" val="22767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FD8D48-A154-4E53-9AC4-2833DFB8EBA8}"/>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1026" name="Picture 2" descr="See the source image">
            <a:extLst>
              <a:ext uri="{FF2B5EF4-FFF2-40B4-BE49-F238E27FC236}">
                <a16:creationId xmlns:a16="http://schemas.microsoft.com/office/drawing/2014/main" id="{39A715C7-B588-49A3-8898-B4F822B2D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11112EE8-BD81-BBC2-40E8-808CCE7E831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rPr>
              <a:t>Threshold Concepts</a:t>
            </a:r>
          </a:p>
        </p:txBody>
      </p:sp>
      <p:graphicFrame>
        <p:nvGraphicFramePr>
          <p:cNvPr id="4" name="Table 5">
            <a:extLst>
              <a:ext uri="{FF2B5EF4-FFF2-40B4-BE49-F238E27FC236}">
                <a16:creationId xmlns:a16="http://schemas.microsoft.com/office/drawing/2014/main" id="{DAF6873F-6AA1-DCE3-01B4-E9F6DBFA612B}"/>
              </a:ext>
            </a:extLst>
          </p:cNvPr>
          <p:cNvGraphicFramePr>
            <a:graphicFrameLocks noGrp="1"/>
          </p:cNvGraphicFramePr>
          <p:nvPr>
            <p:extLst>
              <p:ext uri="{D42A27DB-BD31-4B8C-83A1-F6EECF244321}">
                <p14:modId xmlns:p14="http://schemas.microsoft.com/office/powerpoint/2010/main" val="721301931"/>
              </p:ext>
            </p:extLst>
          </p:nvPr>
        </p:nvGraphicFramePr>
        <p:xfrm>
          <a:off x="577216" y="1966706"/>
          <a:ext cx="11300555" cy="2712720"/>
        </p:xfrm>
        <a:graphic>
          <a:graphicData uri="http://schemas.openxmlformats.org/drawingml/2006/table">
            <a:tbl>
              <a:tblPr firstRow="1" bandRow="1">
                <a:tableStyleId>{5940675A-B579-460E-94D1-54222C63F5DA}</a:tableStyleId>
              </a:tblPr>
              <a:tblGrid>
                <a:gridCol w="2260111">
                  <a:extLst>
                    <a:ext uri="{9D8B030D-6E8A-4147-A177-3AD203B41FA5}">
                      <a16:colId xmlns:a16="http://schemas.microsoft.com/office/drawing/2014/main" val="326371580"/>
                    </a:ext>
                  </a:extLst>
                </a:gridCol>
                <a:gridCol w="2260111">
                  <a:extLst>
                    <a:ext uri="{9D8B030D-6E8A-4147-A177-3AD203B41FA5}">
                      <a16:colId xmlns:a16="http://schemas.microsoft.com/office/drawing/2014/main" val="461492745"/>
                    </a:ext>
                  </a:extLst>
                </a:gridCol>
                <a:gridCol w="2260111">
                  <a:extLst>
                    <a:ext uri="{9D8B030D-6E8A-4147-A177-3AD203B41FA5}">
                      <a16:colId xmlns:a16="http://schemas.microsoft.com/office/drawing/2014/main" val="3977582488"/>
                    </a:ext>
                  </a:extLst>
                </a:gridCol>
                <a:gridCol w="2260111">
                  <a:extLst>
                    <a:ext uri="{9D8B030D-6E8A-4147-A177-3AD203B41FA5}">
                      <a16:colId xmlns:a16="http://schemas.microsoft.com/office/drawing/2014/main" val="1510394286"/>
                    </a:ext>
                  </a:extLst>
                </a:gridCol>
                <a:gridCol w="2260111">
                  <a:extLst>
                    <a:ext uri="{9D8B030D-6E8A-4147-A177-3AD203B41FA5}">
                      <a16:colId xmlns:a16="http://schemas.microsoft.com/office/drawing/2014/main" val="3552031297"/>
                    </a:ext>
                  </a:extLst>
                </a:gridCol>
              </a:tblGrid>
              <a:tr h="370840">
                <a:tc>
                  <a:txBody>
                    <a:bodyPr/>
                    <a:lstStyle/>
                    <a:p>
                      <a:pPr algn="ctr"/>
                      <a:r>
                        <a:rPr lang="en-GB" sz="1600" b="1" dirty="0"/>
                        <a:t>Texts are constructs</a:t>
                      </a:r>
                    </a:p>
                  </a:txBody>
                  <a:tcPr>
                    <a:solidFill>
                      <a:srgbClr val="00B0F0"/>
                    </a:solidFill>
                  </a:tcPr>
                </a:tc>
                <a:tc>
                  <a:txBody>
                    <a:bodyPr/>
                    <a:lstStyle/>
                    <a:p>
                      <a:pPr algn="ctr"/>
                      <a:r>
                        <a:rPr lang="en-GB" sz="1600" b="1" dirty="0"/>
                        <a:t>Texts make use of patterns, all of which are conveyed through language</a:t>
                      </a:r>
                    </a:p>
                    <a:p>
                      <a:pPr algn="ctr"/>
                      <a:endParaRPr lang="en-GB" sz="1600" b="1" dirty="0"/>
                    </a:p>
                    <a:p>
                      <a:pPr algn="ctr"/>
                      <a:r>
                        <a:rPr lang="en-GB" sz="1600" b="1" dirty="0"/>
                        <a:t>PATTERN, METAPHOR, GRAMMAR, STORY</a:t>
                      </a:r>
                    </a:p>
                  </a:txBody>
                  <a:tcPr>
                    <a:solidFill>
                      <a:srgbClr val="00B0F0"/>
                    </a:solidFill>
                  </a:tcPr>
                </a:tc>
                <a:tc>
                  <a:txBody>
                    <a:bodyPr/>
                    <a:lstStyle/>
                    <a:p>
                      <a:pPr algn="ctr"/>
                      <a:r>
                        <a:rPr lang="en-GB" sz="1600" b="1" dirty="0"/>
                        <a:t>Texts are informed by the contexts in which they are written</a:t>
                      </a:r>
                    </a:p>
                    <a:p>
                      <a:pPr algn="ctr"/>
                      <a:endParaRPr lang="en-GB" sz="1600" b="1" dirty="0"/>
                    </a:p>
                    <a:p>
                      <a:pPr algn="ctr"/>
                      <a:endParaRPr lang="en-GB" sz="1600" b="1" dirty="0"/>
                    </a:p>
                    <a:p>
                      <a:pPr algn="ctr"/>
                      <a:r>
                        <a:rPr lang="en-GB" sz="1600" b="1" dirty="0"/>
                        <a:t>CONTEXT</a:t>
                      </a:r>
                    </a:p>
                  </a:txBody>
                  <a:tcPr>
                    <a:solidFill>
                      <a:srgbClr val="00B0F0"/>
                    </a:solidFill>
                  </a:tcPr>
                </a:tc>
                <a:tc>
                  <a:txBody>
                    <a:bodyPr/>
                    <a:lstStyle/>
                    <a:p>
                      <a:pPr algn="ctr"/>
                      <a:r>
                        <a:rPr lang="en-GB" sz="1600" b="1" dirty="0"/>
                        <a:t>Every text is an argument – texts can influence us</a:t>
                      </a:r>
                    </a:p>
                    <a:p>
                      <a:pPr algn="ctr"/>
                      <a:endParaRPr lang="en-GB" sz="1600" b="1" dirty="0"/>
                    </a:p>
                    <a:p>
                      <a:pPr algn="ctr"/>
                      <a:endParaRPr lang="en-GB" sz="1600" b="1" dirty="0"/>
                    </a:p>
                    <a:p>
                      <a:pPr algn="ctr"/>
                      <a:r>
                        <a:rPr lang="en-GB" sz="1600" b="1" dirty="0"/>
                        <a:t>ARGUMENT</a:t>
                      </a:r>
                    </a:p>
                  </a:txBody>
                  <a:tcPr>
                    <a:solidFill>
                      <a:srgbClr val="00B0F0"/>
                    </a:solidFill>
                  </a:tcPr>
                </a:tc>
                <a:tc>
                  <a:txBody>
                    <a:bodyPr/>
                    <a:lstStyle/>
                    <a:p>
                      <a:pPr algn="ctr"/>
                      <a:r>
                        <a:rPr lang="en-GB" sz="1600" b="1" dirty="0"/>
                        <a:t>Readers construct meanings as they read – construction of a new text</a:t>
                      </a:r>
                    </a:p>
                  </a:txBody>
                  <a:tcPr>
                    <a:solidFill>
                      <a:srgbClr val="00B0F0"/>
                    </a:solidFill>
                  </a:tcPr>
                </a:tc>
                <a:extLst>
                  <a:ext uri="{0D108BD9-81ED-4DB2-BD59-A6C34878D82A}">
                    <a16:rowId xmlns:a16="http://schemas.microsoft.com/office/drawing/2014/main" val="2397509827"/>
                  </a:ext>
                </a:extLst>
              </a:tr>
              <a:tr h="370840">
                <a:tc gridSpan="2">
                  <a:txBody>
                    <a:bodyPr/>
                    <a:lstStyle/>
                    <a:p>
                      <a:pPr marL="285750" indent="-285750" algn="l">
                        <a:buFont typeface="Arial" panose="020B0604020202020204" pitchFamily="34" charset="0"/>
                        <a:buChar char="•"/>
                      </a:pPr>
                      <a:r>
                        <a:rPr lang="en-GB" dirty="0"/>
                        <a:t>Story types and how writers conform or subvert them.</a:t>
                      </a:r>
                    </a:p>
                    <a:p>
                      <a:pPr marL="285750" indent="-285750" algn="l">
                        <a:buFont typeface="Arial" panose="020B0604020202020204" pitchFamily="34" charset="0"/>
                        <a:buChar char="•"/>
                      </a:pPr>
                      <a:r>
                        <a:rPr lang="en-GB" dirty="0"/>
                        <a:t>Archetypal characters</a:t>
                      </a:r>
                    </a:p>
                  </a:txBody>
                  <a:tcPr/>
                </a:tc>
                <a:tc hMerge="1">
                  <a:txBody>
                    <a:bodyPr/>
                    <a:lstStyle/>
                    <a:p>
                      <a:pPr marL="285750" indent="-285750" algn="l">
                        <a:buFont typeface="Arial" panose="020B0604020202020204" pitchFamily="34" charset="0"/>
                        <a:buChar char="•"/>
                      </a:pPr>
                      <a:r>
                        <a:rPr lang="en-GB" dirty="0"/>
                        <a:t>Story types and how writers conform or subvert them.</a:t>
                      </a:r>
                    </a:p>
                    <a:p>
                      <a:pPr marL="285750" indent="-285750" algn="l">
                        <a:buFont typeface="Arial" panose="020B0604020202020204" pitchFamily="34" charset="0"/>
                        <a:buChar char="•"/>
                      </a:pPr>
                      <a:r>
                        <a:rPr lang="en-GB" dirty="0"/>
                        <a:t>Archetypal characters</a:t>
                      </a:r>
                    </a:p>
                  </a:txBody>
                  <a:tcPr/>
                </a:tc>
                <a:tc>
                  <a:txBody>
                    <a:bodyPr/>
                    <a:lstStyle/>
                    <a:p>
                      <a:pPr algn="ctr"/>
                      <a:endParaRPr lang="en-GB" dirty="0"/>
                    </a:p>
                  </a:txBody>
                  <a:tcPr/>
                </a:tc>
                <a:tc gridSpan="2">
                  <a:txBody>
                    <a:bodyPr/>
                    <a:lstStyle/>
                    <a:p>
                      <a:pPr marL="285750" indent="-285750" algn="l">
                        <a:buFont typeface="Arial" panose="020B0604020202020204" pitchFamily="34" charset="0"/>
                        <a:buChar char="•"/>
                      </a:pPr>
                      <a:r>
                        <a:rPr lang="en-GB" dirty="0"/>
                        <a:t>Students create own arguments (thesis statements) with seamlessly embedded quotes.</a:t>
                      </a:r>
                    </a:p>
                  </a:txBody>
                  <a:tcPr/>
                </a:tc>
                <a:tc hMerge="1">
                  <a:txBody>
                    <a:bodyPr/>
                    <a:lstStyle/>
                    <a:p>
                      <a:pPr algn="ctr"/>
                      <a:endParaRPr lang="en-GB" dirty="0"/>
                    </a:p>
                  </a:txBody>
                  <a:tcPr/>
                </a:tc>
                <a:extLst>
                  <a:ext uri="{0D108BD9-81ED-4DB2-BD59-A6C34878D82A}">
                    <a16:rowId xmlns:a16="http://schemas.microsoft.com/office/drawing/2014/main" val="3030407340"/>
                  </a:ext>
                </a:extLst>
              </a:tr>
            </a:tbl>
          </a:graphicData>
        </a:graphic>
      </p:graphicFrame>
      <p:sp>
        <p:nvSpPr>
          <p:cNvPr id="2" name="TextBox 1">
            <a:extLst>
              <a:ext uri="{FF2B5EF4-FFF2-40B4-BE49-F238E27FC236}">
                <a16:creationId xmlns:a16="http://schemas.microsoft.com/office/drawing/2014/main" id="{D799CFDC-7191-17A6-B43D-51C80149AE5C}"/>
              </a:ext>
            </a:extLst>
          </p:cNvPr>
          <p:cNvSpPr txBox="1"/>
          <p:nvPr/>
        </p:nvSpPr>
        <p:spPr>
          <a:xfrm>
            <a:off x="4725972" y="5358864"/>
            <a:ext cx="7466028" cy="646331"/>
          </a:xfrm>
          <a:prstGeom prst="rect">
            <a:avLst/>
          </a:prstGeom>
          <a:noFill/>
        </p:spPr>
        <p:txBody>
          <a:bodyPr wrap="square" rtlCol="0">
            <a:spAutoFit/>
          </a:bodyPr>
          <a:lstStyle/>
          <a:p>
            <a:r>
              <a:rPr lang="en-GB" b="1" dirty="0"/>
              <a:t>‘The Trouble with English and How to Address it’, Zoe Helman and Sam Gibbs</a:t>
            </a:r>
          </a:p>
          <a:p>
            <a:r>
              <a:rPr lang="en-GB" b="1" dirty="0"/>
              <a:t>‘Making Meaning in English’, David </a:t>
            </a:r>
            <a:r>
              <a:rPr lang="en-GB" b="1" dirty="0" err="1"/>
              <a:t>Didau</a:t>
            </a:r>
            <a:endParaRPr lang="en-GB" b="1" dirty="0"/>
          </a:p>
        </p:txBody>
      </p:sp>
    </p:spTree>
    <p:extLst>
      <p:ext uri="{BB962C8B-B14F-4D97-AF65-F5344CB8AC3E}">
        <p14:creationId xmlns:p14="http://schemas.microsoft.com/office/powerpoint/2010/main" val="257374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CC064F60-C44A-80AA-6E21-AA13826518C3}"/>
              </a:ext>
            </a:extLst>
          </p:cNvPr>
          <p:cNvSpPr/>
          <p:nvPr/>
        </p:nvSpPr>
        <p:spPr>
          <a:xfrm>
            <a:off x="3770721" y="895546"/>
            <a:ext cx="5005633" cy="4506012"/>
          </a:xfrm>
          <a:prstGeom prst="triangle">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 name="Google Shape;416;p28">
            <a:extLst>
              <a:ext uri="{FF2B5EF4-FFF2-40B4-BE49-F238E27FC236}">
                <a16:creationId xmlns:a16="http://schemas.microsoft.com/office/drawing/2014/main" id="{DB64B17B-F3E2-8402-0BCC-8E460A6111DF}"/>
              </a:ext>
            </a:extLst>
          </p:cNvPr>
          <p:cNvSpPr txBox="1"/>
          <p:nvPr/>
        </p:nvSpPr>
        <p:spPr>
          <a:xfrm>
            <a:off x="5362776" y="354183"/>
            <a:ext cx="20372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070C0"/>
                </a:solidFill>
                <a:latin typeface="Londrina Solid"/>
                <a:ea typeface="Londrina Solid"/>
                <a:cs typeface="Londrina Solid"/>
                <a:sym typeface="Londrina Solid"/>
              </a:rPr>
              <a:t>Curriculum</a:t>
            </a:r>
            <a:endParaRPr sz="2400" b="1" dirty="0">
              <a:solidFill>
                <a:srgbClr val="0070C0"/>
              </a:solidFill>
              <a:latin typeface="Londrina Solid"/>
              <a:ea typeface="Londrina Solid"/>
              <a:cs typeface="Londrina Solid"/>
              <a:sym typeface="Londrina Solid"/>
            </a:endParaRPr>
          </a:p>
        </p:txBody>
      </p:sp>
      <p:sp>
        <p:nvSpPr>
          <p:cNvPr id="8" name="Google Shape;416;p28">
            <a:extLst>
              <a:ext uri="{FF2B5EF4-FFF2-40B4-BE49-F238E27FC236}">
                <a16:creationId xmlns:a16="http://schemas.microsoft.com/office/drawing/2014/main" id="{8F45D12F-7889-D3F2-5A23-032C98489256}"/>
              </a:ext>
            </a:extLst>
          </p:cNvPr>
          <p:cNvSpPr txBox="1"/>
          <p:nvPr/>
        </p:nvSpPr>
        <p:spPr>
          <a:xfrm>
            <a:off x="2187514" y="5472549"/>
            <a:ext cx="20372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070C0"/>
                </a:solidFill>
                <a:latin typeface="Londrina Solid"/>
                <a:ea typeface="Londrina Solid"/>
                <a:cs typeface="Londrina Solid"/>
                <a:sym typeface="Londrina Solid"/>
              </a:rPr>
              <a:t>Assessment</a:t>
            </a:r>
            <a:endParaRPr sz="2400" b="1" dirty="0">
              <a:solidFill>
                <a:srgbClr val="0070C0"/>
              </a:solidFill>
              <a:latin typeface="Londrina Solid"/>
              <a:ea typeface="Londrina Solid"/>
              <a:cs typeface="Londrina Solid"/>
              <a:sym typeface="Londrina Solid"/>
            </a:endParaRPr>
          </a:p>
        </p:txBody>
      </p:sp>
      <p:sp>
        <p:nvSpPr>
          <p:cNvPr id="9" name="Google Shape;416;p28">
            <a:extLst>
              <a:ext uri="{FF2B5EF4-FFF2-40B4-BE49-F238E27FC236}">
                <a16:creationId xmlns:a16="http://schemas.microsoft.com/office/drawing/2014/main" id="{74BF5E4B-34DC-D153-2F66-132592DDF79E}"/>
              </a:ext>
            </a:extLst>
          </p:cNvPr>
          <p:cNvSpPr txBox="1"/>
          <p:nvPr/>
        </p:nvSpPr>
        <p:spPr>
          <a:xfrm>
            <a:off x="8465766" y="5463122"/>
            <a:ext cx="20372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070C0"/>
                </a:solidFill>
                <a:latin typeface="Londrina Solid"/>
                <a:ea typeface="Londrina Solid"/>
                <a:cs typeface="Londrina Solid"/>
                <a:sym typeface="Londrina Solid"/>
              </a:rPr>
              <a:t>REVISION!</a:t>
            </a:r>
            <a:endParaRPr sz="2400" b="1" dirty="0">
              <a:solidFill>
                <a:srgbClr val="0070C0"/>
              </a:solidFill>
              <a:latin typeface="Londrina Solid"/>
              <a:ea typeface="Londrina Solid"/>
              <a:cs typeface="Londrina Solid"/>
              <a:sym typeface="Londrina Solid"/>
            </a:endParaRPr>
          </a:p>
        </p:txBody>
      </p:sp>
      <p:sp>
        <p:nvSpPr>
          <p:cNvPr id="6" name="Rectangle 5">
            <a:extLst>
              <a:ext uri="{FF2B5EF4-FFF2-40B4-BE49-F238E27FC236}">
                <a16:creationId xmlns:a16="http://schemas.microsoft.com/office/drawing/2014/main" id="{13818917-562F-98C4-AABF-060080B95C29}"/>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7" name="Picture 2" descr="See the source image">
            <a:extLst>
              <a:ext uri="{FF2B5EF4-FFF2-40B4-BE49-F238E27FC236}">
                <a16:creationId xmlns:a16="http://schemas.microsoft.com/office/drawing/2014/main" id="{DB3E9EB2-B2DB-0967-A155-DE1713385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6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93B1EC6-E848-4762-B912-5B598374E6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628" b="21976"/>
          <a:stretch/>
        </p:blipFill>
        <p:spPr bwMode="auto">
          <a:xfrm>
            <a:off x="20" y="16322"/>
            <a:ext cx="12191980" cy="226791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59BDE9-D8F6-41B8-96ED-7F46606C1827}"/>
              </a:ext>
            </a:extLst>
          </p:cNvPr>
          <p:cNvSpPr>
            <a:spLocks noGrp="1"/>
          </p:cNvSpPr>
          <p:nvPr>
            <p:ph idx="1"/>
          </p:nvPr>
        </p:nvSpPr>
        <p:spPr>
          <a:xfrm>
            <a:off x="2360761" y="2052308"/>
            <a:ext cx="7470478" cy="4292736"/>
          </a:xfrm>
        </p:spPr>
        <p:txBody>
          <a:bodyPr anchor="ctr">
            <a:normAutofit lnSpcReduction="10000"/>
          </a:bodyPr>
          <a:lstStyle/>
          <a:p>
            <a:r>
              <a:rPr lang="en-GB" sz="1600" dirty="0"/>
              <a:t>A powerful part of learning (revision = ‘looking again’)</a:t>
            </a:r>
          </a:p>
          <a:p>
            <a:r>
              <a:rPr lang="en-GB" sz="1600" dirty="0"/>
              <a:t>Active, not passive</a:t>
            </a:r>
          </a:p>
          <a:p>
            <a:r>
              <a:rPr lang="en-GB" sz="1600" dirty="0"/>
              <a:t>Desirable difficulties</a:t>
            </a:r>
          </a:p>
          <a:p>
            <a:r>
              <a:rPr lang="en-GB" sz="1600" dirty="0"/>
              <a:t>Purposeful</a:t>
            </a:r>
          </a:p>
          <a:p>
            <a:r>
              <a:rPr lang="en-GB" sz="1600" dirty="0"/>
              <a:t>The ‘why’ of effective revision is explained (science of learning)</a:t>
            </a:r>
          </a:p>
          <a:p>
            <a:r>
              <a:rPr lang="en-GB" sz="1600" dirty="0"/>
              <a:t>Explicitly modelled</a:t>
            </a:r>
          </a:p>
          <a:p>
            <a:r>
              <a:rPr lang="en-GB" sz="1600" dirty="0"/>
              <a:t>A regular habit from year 7 or earlier: study is normalised</a:t>
            </a:r>
          </a:p>
          <a:p>
            <a:r>
              <a:rPr lang="en-GB" sz="1600" dirty="0"/>
              <a:t>Metacognitive</a:t>
            </a:r>
          </a:p>
          <a:p>
            <a:r>
              <a:rPr lang="en-GB" sz="1600" dirty="0"/>
              <a:t>Accessible for all, low threat, guaranteed success</a:t>
            </a:r>
          </a:p>
          <a:p>
            <a:r>
              <a:rPr lang="en-GB" sz="1600" dirty="0"/>
              <a:t>Spaced and interleaved</a:t>
            </a:r>
          </a:p>
          <a:p>
            <a:r>
              <a:rPr lang="en-GB" sz="1600" dirty="0"/>
              <a:t>Enables a smooth transition between school and further and higher education</a:t>
            </a:r>
          </a:p>
          <a:p>
            <a:r>
              <a:rPr lang="en-GB" sz="1600" dirty="0"/>
              <a:t>A semantic shift to positive language and shared dialogue</a:t>
            </a:r>
          </a:p>
          <a:p>
            <a:r>
              <a:rPr lang="en-GB" sz="1600" dirty="0"/>
              <a:t>Social!</a:t>
            </a:r>
          </a:p>
        </p:txBody>
      </p:sp>
      <p:sp>
        <p:nvSpPr>
          <p:cNvPr id="4" name="TextBox 3">
            <a:extLst>
              <a:ext uri="{FF2B5EF4-FFF2-40B4-BE49-F238E27FC236}">
                <a16:creationId xmlns:a16="http://schemas.microsoft.com/office/drawing/2014/main" id="{73987587-777F-E3BF-F881-DBF1E05FAF20}"/>
              </a:ext>
            </a:extLst>
          </p:cNvPr>
          <p:cNvSpPr txBox="1"/>
          <p:nvPr/>
        </p:nvSpPr>
        <p:spPr>
          <a:xfrm>
            <a:off x="2603327" y="1282867"/>
            <a:ext cx="6517758" cy="769441"/>
          </a:xfrm>
          <a:prstGeom prst="rect">
            <a:avLst/>
          </a:prstGeom>
          <a:noFill/>
        </p:spPr>
        <p:txBody>
          <a:bodyPr wrap="square" rtlCol="0">
            <a:spAutoFit/>
          </a:bodyPr>
          <a:lstStyle/>
          <a:p>
            <a:pPr algn="ctr"/>
            <a:r>
              <a:rPr lang="en-GB" sz="4400" b="1" dirty="0">
                <a:solidFill>
                  <a:srgbClr val="0070C0"/>
                </a:solidFill>
                <a:latin typeface="Bradley Hand ITC" panose="03070402050302030203" pitchFamily="66" charset="0"/>
              </a:rPr>
              <a:t>reimagined!</a:t>
            </a:r>
          </a:p>
        </p:txBody>
      </p:sp>
      <p:sp>
        <p:nvSpPr>
          <p:cNvPr id="6" name="Rectangle 5">
            <a:extLst>
              <a:ext uri="{FF2B5EF4-FFF2-40B4-BE49-F238E27FC236}">
                <a16:creationId xmlns:a16="http://schemas.microsoft.com/office/drawing/2014/main" id="{DA826A60-D27A-6CC7-49C0-819E5BC9059D}"/>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8" name="Picture 2" descr="See the source image">
            <a:extLst>
              <a:ext uri="{FF2B5EF4-FFF2-40B4-BE49-F238E27FC236}">
                <a16:creationId xmlns:a16="http://schemas.microsoft.com/office/drawing/2014/main" id="{AF4E78E5-5AC6-5EF3-DD71-71A0775A6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8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694F-DD87-501D-9E4C-C433FD66EF80}"/>
              </a:ext>
            </a:extLst>
          </p:cNvPr>
          <p:cNvSpPr>
            <a:spLocks noGrp="1"/>
          </p:cNvSpPr>
          <p:nvPr>
            <p:ph type="title"/>
          </p:nvPr>
        </p:nvSpPr>
        <p:spPr>
          <a:xfrm>
            <a:off x="337298" y="61181"/>
            <a:ext cx="11353800" cy="1325563"/>
          </a:xfrm>
        </p:spPr>
        <p:txBody>
          <a:bodyPr/>
          <a:lstStyle/>
          <a:p>
            <a:r>
              <a:rPr lang="en-GB" b="1" dirty="0">
                <a:solidFill>
                  <a:srgbClr val="0070C0"/>
                </a:solidFill>
              </a:rPr>
              <a:t>Retrieval Card (Powerful Teaching, Agarwal &amp; Bain)</a:t>
            </a:r>
          </a:p>
        </p:txBody>
      </p:sp>
      <p:graphicFrame>
        <p:nvGraphicFramePr>
          <p:cNvPr id="4" name="Google Shape;392;p25">
            <a:extLst>
              <a:ext uri="{FF2B5EF4-FFF2-40B4-BE49-F238E27FC236}">
                <a16:creationId xmlns:a16="http://schemas.microsoft.com/office/drawing/2014/main" id="{AC65E6AD-E6E6-4104-E415-646A127F9634}"/>
              </a:ext>
            </a:extLst>
          </p:cNvPr>
          <p:cNvGraphicFramePr/>
          <p:nvPr>
            <p:extLst>
              <p:ext uri="{D42A27DB-BD31-4B8C-83A1-F6EECF244321}">
                <p14:modId xmlns:p14="http://schemas.microsoft.com/office/powerpoint/2010/main" val="1834225880"/>
              </p:ext>
            </p:extLst>
          </p:nvPr>
        </p:nvGraphicFramePr>
        <p:xfrm>
          <a:off x="1155137" y="1596629"/>
          <a:ext cx="9881725" cy="4357525"/>
        </p:xfrm>
        <a:graphic>
          <a:graphicData uri="http://schemas.openxmlformats.org/drawingml/2006/table">
            <a:tbl>
              <a:tblPr>
                <a:noFill/>
              </a:tblPr>
              <a:tblGrid>
                <a:gridCol w="8222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5891100">
                  <a:extLst>
                    <a:ext uri="{9D8B030D-6E8A-4147-A177-3AD203B41FA5}">
                      <a16:colId xmlns:a16="http://schemas.microsoft.com/office/drawing/2014/main" val="20002"/>
                    </a:ext>
                  </a:extLst>
                </a:gridCol>
                <a:gridCol w="2355550">
                  <a:extLst>
                    <a:ext uri="{9D8B030D-6E8A-4147-A177-3AD203B41FA5}">
                      <a16:colId xmlns:a16="http://schemas.microsoft.com/office/drawing/2014/main" val="20003"/>
                    </a:ext>
                  </a:extLst>
                </a:gridCol>
              </a:tblGrid>
              <a:tr h="429125">
                <a:tc>
                  <a:txBody>
                    <a:bodyPr/>
                    <a:lstStyle/>
                    <a:p>
                      <a:pPr marL="0" marR="0" lvl="0" indent="0" algn="l" rtl="0">
                        <a:spcBef>
                          <a:spcPts val="0"/>
                        </a:spcBef>
                        <a:spcAft>
                          <a:spcPts val="0"/>
                        </a:spcAft>
                        <a:buNone/>
                      </a:pPr>
                      <a:r>
                        <a:rPr lang="en-GB" sz="1600" b="0" i="0" u="none" strike="noStrike">
                          <a:solidFill>
                            <a:srgbClr val="000000"/>
                          </a:solidFill>
                          <a:latin typeface="Calibri"/>
                          <a:ea typeface="Calibri"/>
                          <a:cs typeface="Calibri"/>
                          <a:sym typeface="Calibri"/>
                        </a:rPr>
                        <a:t>*</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i="0" u="none" strike="noStrike">
                          <a:solidFill>
                            <a:srgbClr val="000000"/>
                          </a:solidFill>
                          <a:latin typeface="Calibri"/>
                          <a:ea typeface="Calibri"/>
                          <a:cs typeface="Calibri"/>
                          <a:sym typeface="Calibri"/>
                        </a:rPr>
                        <a:t>?</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1600" b="0" i="0" u="none" strike="noStrike" dirty="0">
                          <a:solidFill>
                            <a:srgbClr val="000000"/>
                          </a:solidFill>
                          <a:latin typeface="Calibri"/>
                          <a:ea typeface="Calibri"/>
                          <a:cs typeface="Calibri"/>
                          <a:sym typeface="Calibri"/>
                        </a:rPr>
                        <a:t>Items to know</a:t>
                      </a: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1600" b="0" i="0" u="none" strike="noStrike">
                          <a:solidFill>
                            <a:srgbClr val="000000"/>
                          </a:solidFill>
                          <a:latin typeface="Calibri"/>
                          <a:ea typeface="Calibri"/>
                          <a:cs typeface="Calibri"/>
                          <a:sym typeface="Calibri"/>
                        </a:rPr>
                        <a:t>Answer</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latin typeface="Arial"/>
                          <a:ea typeface="Arial"/>
                          <a:cs typeface="Arial"/>
                          <a:sym typeface="Arial"/>
                        </a:rPr>
                        <a:t>A Christmas Carol as an allegory/parable.</a:t>
                      </a:r>
                      <a:endParaRPr sz="24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2100">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latin typeface="Arial"/>
                          <a:ea typeface="Arial"/>
                          <a:cs typeface="Arial"/>
                          <a:sym typeface="Arial"/>
                        </a:rPr>
                        <a:t>The symbolism of Ignorance and Want.</a:t>
                      </a:r>
                      <a:endParaRPr sz="24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82100">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latin typeface="Arial"/>
                          <a:ea typeface="Arial"/>
                          <a:cs typeface="Arial"/>
                          <a:sym typeface="Arial"/>
                        </a:rPr>
                        <a:t>How is the motif of time significant?</a:t>
                      </a:r>
                      <a:endParaRPr sz="24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82100">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latin typeface="Arial"/>
                          <a:ea typeface="Arial"/>
                          <a:cs typeface="Arial"/>
                          <a:sym typeface="Arial"/>
                        </a:rPr>
                        <a:t>Features that make A Christmas Carol the archetypal rebirth narrative.</a:t>
                      </a:r>
                      <a:endParaRPr sz="24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7E9BCFF6-385D-71D7-F410-033A93BE3304}"/>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5" name="Picture 2" descr="See the source image">
            <a:extLst>
              <a:ext uri="{FF2B5EF4-FFF2-40B4-BE49-F238E27FC236}">
                <a16:creationId xmlns:a16="http://schemas.microsoft.com/office/drawing/2014/main" id="{DCA688CF-61CB-9F81-CE2F-4A65C7C85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6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aphicFrame>
        <p:nvGraphicFramePr>
          <p:cNvPr id="280" name="Google Shape;280;p19"/>
          <p:cNvGraphicFramePr/>
          <p:nvPr>
            <p:extLst>
              <p:ext uri="{D42A27DB-BD31-4B8C-83A1-F6EECF244321}">
                <p14:modId xmlns:p14="http://schemas.microsoft.com/office/powerpoint/2010/main" val="1407658291"/>
              </p:ext>
            </p:extLst>
          </p:nvPr>
        </p:nvGraphicFramePr>
        <p:xfrm>
          <a:off x="1677971" y="68394"/>
          <a:ext cx="4289200" cy="6133735"/>
        </p:xfrm>
        <a:graphic>
          <a:graphicData uri="http://schemas.openxmlformats.org/drawingml/2006/table">
            <a:tbl>
              <a:tblPr firstRow="1" bandRow="1">
                <a:noFill/>
              </a:tblPr>
              <a:tblGrid>
                <a:gridCol w="1934125">
                  <a:extLst>
                    <a:ext uri="{9D8B030D-6E8A-4147-A177-3AD203B41FA5}">
                      <a16:colId xmlns:a16="http://schemas.microsoft.com/office/drawing/2014/main" val="20000"/>
                    </a:ext>
                  </a:extLst>
                </a:gridCol>
                <a:gridCol w="2355075">
                  <a:extLst>
                    <a:ext uri="{9D8B030D-6E8A-4147-A177-3AD203B41FA5}">
                      <a16:colId xmlns:a16="http://schemas.microsoft.com/office/drawing/2014/main" val="20001"/>
                    </a:ext>
                  </a:extLst>
                </a:gridCol>
              </a:tblGrid>
              <a:tr h="242700">
                <a:tc>
                  <a:txBody>
                    <a:bodyPr/>
                    <a:lstStyle/>
                    <a:p>
                      <a:pPr marL="0" marR="0" lvl="0" indent="0" algn="l" rtl="0">
                        <a:spcBef>
                          <a:spcPts val="0"/>
                        </a:spcBef>
                        <a:spcAft>
                          <a:spcPts val="0"/>
                        </a:spcAft>
                        <a:buNone/>
                      </a:pPr>
                      <a:r>
                        <a:rPr lang="en-GB" sz="1400" b="1" u="none" strike="noStrike" cap="none"/>
                        <a:t>Abbreviation/Symbol</a:t>
                      </a:r>
                      <a:endParaRPr/>
                    </a:p>
                  </a:txBody>
                  <a:tcPr marL="91450" marR="91450" marT="45725" marB="45725"/>
                </a:tc>
                <a:tc>
                  <a:txBody>
                    <a:bodyPr/>
                    <a:lstStyle/>
                    <a:p>
                      <a:pPr marL="0" marR="0" lvl="0" indent="0" algn="l" rtl="0">
                        <a:spcBef>
                          <a:spcPts val="0"/>
                        </a:spcBef>
                        <a:spcAft>
                          <a:spcPts val="0"/>
                        </a:spcAft>
                        <a:buNone/>
                      </a:pPr>
                      <a:r>
                        <a:rPr lang="en-GB" sz="1400" b="1"/>
                        <a:t>Meaning</a:t>
                      </a:r>
                      <a:endParaRPr/>
                    </a:p>
                  </a:txBody>
                  <a:tcPr marL="91450" marR="91450" marT="45725" marB="45725"/>
                </a:tc>
                <a:extLst>
                  <a:ext uri="{0D108BD9-81ED-4DB2-BD59-A6C34878D82A}">
                    <a16:rowId xmlns:a16="http://schemas.microsoft.com/office/drawing/2014/main" val="10000"/>
                  </a:ext>
                </a:extLst>
              </a:tr>
              <a:tr h="142275">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GB" sz="1200"/>
                        <a:t>result of/consequence</a:t>
                      </a:r>
                      <a:endParaRPr/>
                    </a:p>
                  </a:txBody>
                  <a:tcPr marL="91450" marR="91450" marT="45725" marB="45725"/>
                </a:tc>
                <a:extLst>
                  <a:ext uri="{0D108BD9-81ED-4DB2-BD59-A6C34878D82A}">
                    <a16:rowId xmlns:a16="http://schemas.microsoft.com/office/drawing/2014/main" val="10001"/>
                  </a:ext>
                </a:extLst>
              </a:tr>
              <a:tr h="142275">
                <a:tc>
                  <a:txBody>
                    <a:bodyPr/>
                    <a:lstStyle/>
                    <a:p>
                      <a:pPr marL="0" marR="0" lvl="0" indent="0" algn="l" rtl="0">
                        <a:spcBef>
                          <a:spcPts val="0"/>
                        </a:spcBef>
                        <a:spcAft>
                          <a:spcPts val="0"/>
                        </a:spcAft>
                        <a:buNone/>
                      </a:pPr>
                      <a:endParaRPr sz="1200"/>
                    </a:p>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GB" sz="1200"/>
                        <a:t>Therefore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200"/>
                        <a:t>=</a:t>
                      </a:r>
                      <a:endParaRPr/>
                    </a:p>
                  </a:txBody>
                  <a:tcPr marL="91450" marR="91450" marT="45725" marB="45725"/>
                </a:tc>
                <a:tc>
                  <a:txBody>
                    <a:bodyPr/>
                    <a:lstStyle/>
                    <a:p>
                      <a:pPr marL="0" marR="0" lvl="0" indent="0" algn="l" rtl="0">
                        <a:spcBef>
                          <a:spcPts val="0"/>
                        </a:spcBef>
                        <a:spcAft>
                          <a:spcPts val="0"/>
                        </a:spcAft>
                        <a:buNone/>
                      </a:pPr>
                      <a:r>
                        <a:rPr lang="en-GB" sz="1200"/>
                        <a:t>equal to/the same as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200"/>
                        <a:t>:</a:t>
                      </a:r>
                      <a:endParaRPr/>
                    </a:p>
                  </a:txBody>
                  <a:tcPr marL="91450" marR="91450" marT="45725" marB="45725"/>
                </a:tc>
                <a:tc>
                  <a:txBody>
                    <a:bodyPr/>
                    <a:lstStyle/>
                    <a:p>
                      <a:pPr marL="0" marR="0" lvl="0" indent="0" algn="l" rtl="0">
                        <a:spcBef>
                          <a:spcPts val="0"/>
                        </a:spcBef>
                        <a:spcAft>
                          <a:spcPts val="0"/>
                        </a:spcAft>
                        <a:buNone/>
                      </a:pPr>
                      <a:r>
                        <a:rPr lang="en-GB" sz="1200"/>
                        <a:t>Causes</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endParaRPr sz="1200"/>
                    </a:p>
                    <a:p>
                      <a:pPr marL="0" marR="0" lvl="0" indent="0" algn="l" rtl="0">
                        <a:spcBef>
                          <a:spcPts val="0"/>
                        </a:spcBef>
                        <a:spcAft>
                          <a:spcPts val="0"/>
                        </a:spcAft>
                        <a:buNone/>
                      </a:pPr>
                      <a:endParaRPr sz="1200"/>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GB" sz="1200"/>
                        <a:t>increase/decrease</a:t>
                      </a:r>
                      <a:endParaRPr/>
                    </a:p>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5"/>
                  </a:ext>
                </a:extLst>
              </a:tr>
              <a:tr h="288725">
                <a:tc>
                  <a:txBody>
                    <a:bodyPr/>
                    <a:lstStyle/>
                    <a:p>
                      <a:pPr marL="0" marR="0" lvl="0" indent="0" algn="l" rtl="0">
                        <a:spcBef>
                          <a:spcPts val="0"/>
                        </a:spcBef>
                        <a:spcAft>
                          <a:spcPts val="0"/>
                        </a:spcAft>
                        <a:buNone/>
                      </a:pPr>
                      <a:r>
                        <a:rPr lang="en-GB" sz="1200"/>
                        <a:t>Cont’d</a:t>
                      </a:r>
                      <a:endParaRPr/>
                    </a:p>
                  </a:txBody>
                  <a:tcPr marL="91450" marR="91450" marT="45725" marB="45725"/>
                </a:tc>
                <a:tc>
                  <a:txBody>
                    <a:bodyPr/>
                    <a:lstStyle/>
                    <a:p>
                      <a:pPr marL="0" marR="0" lvl="0" indent="0" algn="l" rtl="0">
                        <a:spcBef>
                          <a:spcPts val="0"/>
                        </a:spcBef>
                        <a:spcAft>
                          <a:spcPts val="0"/>
                        </a:spcAft>
                        <a:buNone/>
                      </a:pPr>
                      <a:r>
                        <a:rPr lang="en-GB" sz="1200"/>
                        <a:t>Continued</a:t>
                      </a:r>
                      <a:endParaRPr/>
                    </a:p>
                  </a:txBody>
                  <a:tcPr marL="91450" marR="91450" marT="45725" marB="45725"/>
                </a:tc>
                <a:extLst>
                  <a:ext uri="{0D108BD9-81ED-4DB2-BD59-A6C34878D82A}">
                    <a16:rowId xmlns:a16="http://schemas.microsoft.com/office/drawing/2014/main" val="10006"/>
                  </a:ext>
                </a:extLst>
              </a:tr>
              <a:tr h="263950">
                <a:tc>
                  <a:txBody>
                    <a:bodyPr/>
                    <a:lstStyle/>
                    <a:p>
                      <a:pPr marL="0" marR="0" lvl="0" indent="0" algn="l" rtl="0">
                        <a:spcBef>
                          <a:spcPts val="0"/>
                        </a:spcBef>
                        <a:spcAft>
                          <a:spcPts val="0"/>
                        </a:spcAft>
                        <a:buNone/>
                      </a:pPr>
                      <a:r>
                        <a:rPr lang="en-GB" sz="1200"/>
                        <a:t>Dev’p</a:t>
                      </a:r>
                      <a:endParaRPr sz="1200"/>
                    </a:p>
                  </a:txBody>
                  <a:tcPr marL="91450" marR="91450" marT="45725" marB="45725"/>
                </a:tc>
                <a:tc>
                  <a:txBody>
                    <a:bodyPr/>
                    <a:lstStyle/>
                    <a:p>
                      <a:pPr marL="0" marR="0" lvl="0" indent="0" algn="l" rtl="0">
                        <a:spcBef>
                          <a:spcPts val="0"/>
                        </a:spcBef>
                        <a:spcAft>
                          <a:spcPts val="0"/>
                        </a:spcAft>
                        <a:buNone/>
                      </a:pPr>
                      <a:r>
                        <a:rPr lang="en-GB" sz="1200"/>
                        <a:t>Develop/development</a:t>
                      </a:r>
                      <a:endParaRPr/>
                    </a:p>
                  </a:txBody>
                  <a:tcPr marL="91450" marR="91450" marT="45725" marB="45725"/>
                </a:tc>
                <a:extLst>
                  <a:ext uri="{0D108BD9-81ED-4DB2-BD59-A6C34878D82A}">
                    <a16:rowId xmlns:a16="http://schemas.microsoft.com/office/drawing/2014/main" val="10007"/>
                  </a:ext>
                </a:extLst>
              </a:tr>
              <a:tr h="272425">
                <a:tc>
                  <a:txBody>
                    <a:bodyPr/>
                    <a:lstStyle/>
                    <a:p>
                      <a:pPr marL="0" marR="0" lvl="0" indent="0" algn="l" rtl="0">
                        <a:spcBef>
                          <a:spcPts val="0"/>
                        </a:spcBef>
                        <a:spcAft>
                          <a:spcPts val="0"/>
                        </a:spcAft>
                        <a:buNone/>
                      </a:pPr>
                      <a:r>
                        <a:rPr lang="en-GB" sz="1200"/>
                        <a:t>Sim/diff</a:t>
                      </a:r>
                      <a:endParaRPr/>
                    </a:p>
                  </a:txBody>
                  <a:tcPr marL="91450" marR="91450" marT="45725" marB="45725"/>
                </a:tc>
                <a:tc>
                  <a:txBody>
                    <a:bodyPr/>
                    <a:lstStyle/>
                    <a:p>
                      <a:pPr marL="0" marR="0" lvl="0" indent="0" algn="l" rtl="0">
                        <a:spcBef>
                          <a:spcPts val="0"/>
                        </a:spcBef>
                        <a:spcAft>
                          <a:spcPts val="0"/>
                        </a:spcAft>
                        <a:buNone/>
                      </a:pPr>
                      <a:r>
                        <a:rPr lang="en-GB" sz="1200"/>
                        <a:t>Similar/different</a:t>
                      </a:r>
                      <a:endParaRPr/>
                    </a:p>
                  </a:txBody>
                  <a:tcPr marL="91450" marR="91450" marT="45725" marB="45725"/>
                </a:tc>
                <a:extLst>
                  <a:ext uri="{0D108BD9-81ED-4DB2-BD59-A6C34878D82A}">
                    <a16:rowId xmlns:a16="http://schemas.microsoft.com/office/drawing/2014/main" val="10008"/>
                  </a:ext>
                </a:extLst>
              </a:tr>
              <a:tr h="288675">
                <a:tc>
                  <a:txBody>
                    <a:bodyPr/>
                    <a:lstStyle/>
                    <a:p>
                      <a:pPr marL="0" marR="0" lvl="0" indent="0" algn="l" rtl="0">
                        <a:spcBef>
                          <a:spcPts val="0"/>
                        </a:spcBef>
                        <a:spcAft>
                          <a:spcPts val="0"/>
                        </a:spcAft>
                        <a:buNone/>
                      </a:pPr>
                      <a:r>
                        <a:rPr lang="en-GB" sz="1200" dirty="0"/>
                        <a:t>W</a:t>
                      </a:r>
                      <a:endParaRPr dirty="0"/>
                    </a:p>
                  </a:txBody>
                  <a:tcPr marL="91450" marR="91450" marT="45725" marB="45725"/>
                </a:tc>
                <a:tc>
                  <a:txBody>
                    <a:bodyPr/>
                    <a:lstStyle/>
                    <a:p>
                      <a:pPr marL="0" marR="0" lvl="0" indent="0" algn="l" rtl="0">
                        <a:spcBef>
                          <a:spcPts val="0"/>
                        </a:spcBef>
                        <a:spcAft>
                          <a:spcPts val="0"/>
                        </a:spcAft>
                        <a:buNone/>
                      </a:pPr>
                      <a:r>
                        <a:rPr lang="en-GB" sz="1200"/>
                        <a:t>Writer</a:t>
                      </a:r>
                      <a:endParaRPr/>
                    </a:p>
                  </a:txBody>
                  <a:tcPr marL="91450" marR="91450" marT="45725" marB="45725"/>
                </a:tc>
                <a:extLst>
                  <a:ext uri="{0D108BD9-81ED-4DB2-BD59-A6C34878D82A}">
                    <a16:rowId xmlns:a16="http://schemas.microsoft.com/office/drawing/2014/main" val="10009"/>
                  </a:ext>
                </a:extLst>
              </a:tr>
              <a:tr h="238350">
                <a:tc>
                  <a:txBody>
                    <a:bodyPr/>
                    <a:lstStyle/>
                    <a:p>
                      <a:pPr marL="0" marR="0" lvl="0" indent="0" algn="l" rtl="0">
                        <a:spcBef>
                          <a:spcPts val="0"/>
                        </a:spcBef>
                        <a:spcAft>
                          <a:spcPts val="0"/>
                        </a:spcAft>
                        <a:buNone/>
                      </a:pPr>
                      <a:r>
                        <a:rPr lang="en-GB" sz="1200"/>
                        <a:t>R</a:t>
                      </a:r>
                      <a:endParaRPr/>
                    </a:p>
                  </a:txBody>
                  <a:tcPr marL="91450" marR="91450" marT="45725" marB="45725"/>
                </a:tc>
                <a:tc>
                  <a:txBody>
                    <a:bodyPr/>
                    <a:lstStyle/>
                    <a:p>
                      <a:pPr marL="0" marR="0" lvl="0" indent="0" algn="l" rtl="0">
                        <a:spcBef>
                          <a:spcPts val="0"/>
                        </a:spcBef>
                        <a:spcAft>
                          <a:spcPts val="0"/>
                        </a:spcAft>
                        <a:buNone/>
                      </a:pPr>
                      <a:r>
                        <a:rPr lang="en-GB" sz="1200"/>
                        <a:t>Reader </a:t>
                      </a:r>
                      <a:endParaRPr/>
                    </a:p>
                  </a:txBody>
                  <a:tcPr marL="91450" marR="91450" marT="45725" marB="45725"/>
                </a:tc>
                <a:extLst>
                  <a:ext uri="{0D108BD9-81ED-4DB2-BD59-A6C34878D82A}">
                    <a16:rowId xmlns:a16="http://schemas.microsoft.com/office/drawing/2014/main" val="10010"/>
                  </a:ext>
                </a:extLst>
              </a:tr>
              <a:tr h="253575">
                <a:tc>
                  <a:txBody>
                    <a:bodyPr/>
                    <a:lstStyle/>
                    <a:p>
                      <a:pPr marL="0" marR="0" lvl="0" indent="0" algn="l" rtl="0">
                        <a:spcBef>
                          <a:spcPts val="0"/>
                        </a:spcBef>
                        <a:spcAft>
                          <a:spcPts val="0"/>
                        </a:spcAft>
                        <a:buNone/>
                      </a:pPr>
                      <a:r>
                        <a:rPr lang="en-GB" sz="1200"/>
                        <a:t>Bc</a:t>
                      </a:r>
                      <a:endParaRPr sz="1200"/>
                    </a:p>
                  </a:txBody>
                  <a:tcPr marL="91450" marR="91450" marT="45725" marB="45725"/>
                </a:tc>
                <a:tc>
                  <a:txBody>
                    <a:bodyPr/>
                    <a:lstStyle/>
                    <a:p>
                      <a:pPr marL="0" marR="0" lvl="0" indent="0" algn="l" rtl="0">
                        <a:spcBef>
                          <a:spcPts val="0"/>
                        </a:spcBef>
                        <a:spcAft>
                          <a:spcPts val="0"/>
                        </a:spcAft>
                        <a:buNone/>
                      </a:pPr>
                      <a:r>
                        <a:rPr lang="en-GB" sz="1200"/>
                        <a:t>Because </a:t>
                      </a:r>
                      <a:endParaRPr/>
                    </a:p>
                  </a:txBody>
                  <a:tcPr marL="91450" marR="91450" marT="45725" marB="45725"/>
                </a:tc>
                <a:extLst>
                  <a:ext uri="{0D108BD9-81ED-4DB2-BD59-A6C34878D82A}">
                    <a16:rowId xmlns:a16="http://schemas.microsoft.com/office/drawing/2014/main" val="10011"/>
                  </a:ext>
                </a:extLst>
              </a:tr>
              <a:tr h="290350">
                <a:tc>
                  <a:txBody>
                    <a:bodyPr/>
                    <a:lstStyle/>
                    <a:p>
                      <a:pPr marL="0" marR="0" lvl="0" indent="0" algn="l" rtl="0">
                        <a:spcBef>
                          <a:spcPts val="0"/>
                        </a:spcBef>
                        <a:spcAft>
                          <a:spcPts val="0"/>
                        </a:spcAft>
                        <a:buNone/>
                      </a:pPr>
                      <a:r>
                        <a:rPr lang="en-GB" sz="1200"/>
                        <a:t>e.g.</a:t>
                      </a:r>
                      <a:endParaRPr/>
                    </a:p>
                  </a:txBody>
                  <a:tcPr marL="91450" marR="91450" marT="45725" marB="45725"/>
                </a:tc>
                <a:tc>
                  <a:txBody>
                    <a:bodyPr/>
                    <a:lstStyle/>
                    <a:p>
                      <a:pPr marL="0" marR="0" lvl="0" indent="0" algn="l" rtl="0">
                        <a:spcBef>
                          <a:spcPts val="0"/>
                        </a:spcBef>
                        <a:spcAft>
                          <a:spcPts val="0"/>
                        </a:spcAft>
                        <a:buNone/>
                      </a:pPr>
                      <a:r>
                        <a:rPr lang="en-GB" sz="1200"/>
                        <a:t>For example</a:t>
                      </a:r>
                      <a:endParaRPr/>
                    </a:p>
                  </a:txBody>
                  <a:tcPr marL="91450" marR="91450" marT="45725" marB="45725"/>
                </a:tc>
                <a:extLst>
                  <a:ext uri="{0D108BD9-81ED-4DB2-BD59-A6C34878D82A}">
                    <a16:rowId xmlns:a16="http://schemas.microsoft.com/office/drawing/2014/main" val="10012"/>
                  </a:ext>
                </a:extLst>
              </a:tr>
              <a:tr h="273375">
                <a:tc>
                  <a:txBody>
                    <a:bodyPr/>
                    <a:lstStyle/>
                    <a:p>
                      <a:pPr marL="0" marR="0" lvl="0" indent="0" algn="l" rtl="0">
                        <a:spcBef>
                          <a:spcPts val="0"/>
                        </a:spcBef>
                        <a:spcAft>
                          <a:spcPts val="0"/>
                        </a:spcAft>
                        <a:buNone/>
                      </a:pPr>
                      <a:r>
                        <a:rPr lang="en-GB" sz="1200"/>
                        <a:t>Ch</a:t>
                      </a:r>
                      <a:endParaRPr/>
                    </a:p>
                  </a:txBody>
                  <a:tcPr marL="91450" marR="91450" marT="45725" marB="45725"/>
                </a:tc>
                <a:tc>
                  <a:txBody>
                    <a:bodyPr/>
                    <a:lstStyle/>
                    <a:p>
                      <a:pPr marL="0" marR="0" lvl="0" indent="0" algn="l" rtl="0">
                        <a:spcBef>
                          <a:spcPts val="0"/>
                        </a:spcBef>
                        <a:spcAft>
                          <a:spcPts val="0"/>
                        </a:spcAft>
                        <a:buNone/>
                      </a:pPr>
                      <a:r>
                        <a:rPr lang="en-GB" sz="1200"/>
                        <a:t>Chapter</a:t>
                      </a:r>
                      <a:endParaRPr/>
                    </a:p>
                  </a:txBody>
                  <a:tcPr marL="91450" marR="91450" marT="45725" marB="45725"/>
                </a:tc>
                <a:extLst>
                  <a:ext uri="{0D108BD9-81ED-4DB2-BD59-A6C34878D82A}">
                    <a16:rowId xmlns:a16="http://schemas.microsoft.com/office/drawing/2014/main" val="10013"/>
                  </a:ext>
                </a:extLst>
              </a:tr>
              <a:tr h="287425">
                <a:tc>
                  <a:txBody>
                    <a:bodyPr/>
                    <a:lstStyle/>
                    <a:p>
                      <a:pPr marL="0" marR="0" lvl="0" indent="0" algn="l" rtl="0">
                        <a:spcBef>
                          <a:spcPts val="0"/>
                        </a:spcBef>
                        <a:spcAft>
                          <a:spcPts val="0"/>
                        </a:spcAft>
                        <a:buNone/>
                      </a:pPr>
                      <a:r>
                        <a:rPr lang="en-GB" sz="1200"/>
                        <a:t>i.e. </a:t>
                      </a:r>
                      <a:endParaRPr/>
                    </a:p>
                  </a:txBody>
                  <a:tcPr marL="91450" marR="91450" marT="45725" marB="45725"/>
                </a:tc>
                <a:tc>
                  <a:txBody>
                    <a:bodyPr/>
                    <a:lstStyle/>
                    <a:p>
                      <a:pPr marL="0" marR="0" lvl="0" indent="0" algn="l" rtl="0">
                        <a:spcBef>
                          <a:spcPts val="0"/>
                        </a:spcBef>
                        <a:spcAft>
                          <a:spcPts val="0"/>
                        </a:spcAft>
                        <a:buNone/>
                      </a:pPr>
                      <a:r>
                        <a:rPr lang="en-GB" sz="1200"/>
                        <a:t>In other words</a:t>
                      </a:r>
                      <a:endParaRPr/>
                    </a:p>
                  </a:txBody>
                  <a:tcPr marL="91450" marR="91450" marT="45725" marB="45725"/>
                </a:tc>
                <a:extLst>
                  <a:ext uri="{0D108BD9-81ED-4DB2-BD59-A6C34878D82A}">
                    <a16:rowId xmlns:a16="http://schemas.microsoft.com/office/drawing/2014/main" val="10014"/>
                  </a:ext>
                </a:extLst>
              </a:tr>
              <a:tr h="222100">
                <a:tc>
                  <a:txBody>
                    <a:bodyPr/>
                    <a:lstStyle/>
                    <a:p>
                      <a:pPr marL="0" marR="0" lvl="0" indent="0" algn="l" rtl="0">
                        <a:spcBef>
                          <a:spcPts val="0"/>
                        </a:spcBef>
                        <a:spcAft>
                          <a:spcPts val="0"/>
                        </a:spcAft>
                        <a:buNone/>
                      </a:pPr>
                      <a:r>
                        <a:rPr lang="en-GB" sz="1200" dirty="0"/>
                        <a:t>P</a:t>
                      </a:r>
                      <a:endParaRPr dirty="0"/>
                    </a:p>
                  </a:txBody>
                  <a:tcPr marL="91450" marR="91450" marT="45725" marB="45725"/>
                </a:tc>
                <a:tc>
                  <a:txBody>
                    <a:bodyPr/>
                    <a:lstStyle/>
                    <a:p>
                      <a:pPr marL="0" marR="0" lvl="0" indent="0" algn="l" rtl="0">
                        <a:spcBef>
                          <a:spcPts val="0"/>
                        </a:spcBef>
                        <a:spcAft>
                          <a:spcPts val="0"/>
                        </a:spcAft>
                        <a:buNone/>
                      </a:pPr>
                      <a:r>
                        <a:rPr lang="en-GB" sz="1200" dirty="0"/>
                        <a:t>Page</a:t>
                      </a:r>
                      <a:endParaRPr dirty="0"/>
                    </a:p>
                  </a:txBody>
                  <a:tcPr marL="91450" marR="91450" marT="45725" marB="45725"/>
                </a:tc>
                <a:extLst>
                  <a:ext uri="{0D108BD9-81ED-4DB2-BD59-A6C34878D82A}">
                    <a16:rowId xmlns:a16="http://schemas.microsoft.com/office/drawing/2014/main" val="10017"/>
                  </a:ext>
                </a:extLst>
              </a:tr>
              <a:tr h="230600">
                <a:tc>
                  <a:txBody>
                    <a:bodyPr/>
                    <a:lstStyle/>
                    <a:p>
                      <a:pPr marL="0" marR="0" lvl="0" indent="0" algn="l" rtl="0">
                        <a:spcBef>
                          <a:spcPts val="0"/>
                        </a:spcBef>
                        <a:spcAft>
                          <a:spcPts val="0"/>
                        </a:spcAft>
                        <a:buNone/>
                      </a:pPr>
                      <a:r>
                        <a:rPr lang="en-GB" sz="1200"/>
                        <a:t>Re:</a:t>
                      </a:r>
                      <a:endParaRPr/>
                    </a:p>
                  </a:txBody>
                  <a:tcPr marL="91450" marR="91450" marT="45725" marB="45725"/>
                </a:tc>
                <a:tc>
                  <a:txBody>
                    <a:bodyPr/>
                    <a:lstStyle/>
                    <a:p>
                      <a:pPr marL="0" marR="0" lvl="0" indent="0" algn="l" rtl="0">
                        <a:spcBef>
                          <a:spcPts val="0"/>
                        </a:spcBef>
                        <a:spcAft>
                          <a:spcPts val="0"/>
                        </a:spcAft>
                        <a:buNone/>
                      </a:pPr>
                      <a:r>
                        <a:rPr lang="en-GB" sz="1200" dirty="0"/>
                        <a:t>Regarding</a:t>
                      </a:r>
                      <a:endParaRPr dirty="0"/>
                    </a:p>
                  </a:txBody>
                  <a:tcPr marL="91450" marR="91450" marT="45725" marB="45725"/>
                </a:tc>
                <a:extLst>
                  <a:ext uri="{0D108BD9-81ED-4DB2-BD59-A6C34878D82A}">
                    <a16:rowId xmlns:a16="http://schemas.microsoft.com/office/drawing/2014/main" val="10018"/>
                  </a:ext>
                </a:extLst>
              </a:tr>
              <a:tr h="182525">
                <a:tc>
                  <a:txBody>
                    <a:bodyPr/>
                    <a:lstStyle/>
                    <a:p>
                      <a:pPr marL="0" marR="0" lvl="0" indent="0" algn="l" rtl="0">
                        <a:spcBef>
                          <a:spcPts val="0"/>
                        </a:spcBef>
                        <a:spcAft>
                          <a:spcPts val="0"/>
                        </a:spcAft>
                        <a:buNone/>
                      </a:pPr>
                      <a:r>
                        <a:rPr lang="en-GB" sz="1200"/>
                        <a:t>Vs</a:t>
                      </a:r>
                      <a:endParaRPr/>
                    </a:p>
                  </a:txBody>
                  <a:tcPr marL="91450" marR="91450" marT="45725" marB="45725"/>
                </a:tc>
                <a:tc>
                  <a:txBody>
                    <a:bodyPr/>
                    <a:lstStyle/>
                    <a:p>
                      <a:pPr marL="0" marR="0" lvl="0" indent="0" algn="l" rtl="0">
                        <a:spcBef>
                          <a:spcPts val="0"/>
                        </a:spcBef>
                        <a:spcAft>
                          <a:spcPts val="0"/>
                        </a:spcAft>
                        <a:buNone/>
                      </a:pPr>
                      <a:r>
                        <a:rPr lang="en-GB" sz="1200"/>
                        <a:t>Versus</a:t>
                      </a:r>
                      <a:endParaRPr/>
                    </a:p>
                  </a:txBody>
                  <a:tcPr marL="91450" marR="91450" marT="45725" marB="45725"/>
                </a:tc>
                <a:extLst>
                  <a:ext uri="{0D108BD9-81ED-4DB2-BD59-A6C34878D82A}">
                    <a16:rowId xmlns:a16="http://schemas.microsoft.com/office/drawing/2014/main" val="10019"/>
                  </a:ext>
                </a:extLst>
              </a:tr>
              <a:tr h="238125">
                <a:tc>
                  <a:txBody>
                    <a:bodyPr/>
                    <a:lstStyle/>
                    <a:p>
                      <a:pPr marL="0" marR="0" lvl="0" indent="0" algn="l" rtl="0">
                        <a:spcBef>
                          <a:spcPts val="0"/>
                        </a:spcBef>
                        <a:spcAft>
                          <a:spcPts val="0"/>
                        </a:spcAft>
                        <a:buNone/>
                      </a:pPr>
                      <a:r>
                        <a:rPr lang="en-GB" sz="1200"/>
                        <a:t>w/</a:t>
                      </a:r>
                      <a:endParaRPr/>
                    </a:p>
                  </a:txBody>
                  <a:tcPr marL="91450" marR="91450" marT="45725" marB="45725"/>
                </a:tc>
                <a:tc>
                  <a:txBody>
                    <a:bodyPr/>
                    <a:lstStyle/>
                    <a:p>
                      <a:pPr marL="0" marR="0" lvl="0" indent="0" algn="l" rtl="0">
                        <a:spcBef>
                          <a:spcPts val="0"/>
                        </a:spcBef>
                        <a:spcAft>
                          <a:spcPts val="0"/>
                        </a:spcAft>
                        <a:buNone/>
                      </a:pPr>
                      <a:r>
                        <a:rPr lang="en-GB" sz="1200"/>
                        <a:t>With</a:t>
                      </a:r>
                      <a:endParaRPr/>
                    </a:p>
                  </a:txBody>
                  <a:tcPr marL="91450" marR="91450" marT="45725" marB="45725"/>
                </a:tc>
                <a:extLst>
                  <a:ext uri="{0D108BD9-81ED-4DB2-BD59-A6C34878D82A}">
                    <a16:rowId xmlns:a16="http://schemas.microsoft.com/office/drawing/2014/main" val="10020"/>
                  </a:ext>
                </a:extLst>
              </a:tr>
              <a:tr h="227750">
                <a:tc>
                  <a:txBody>
                    <a:bodyPr/>
                    <a:lstStyle/>
                    <a:p>
                      <a:pPr marL="0" marR="0" lvl="0" indent="0" algn="l" rtl="0">
                        <a:spcBef>
                          <a:spcPts val="0"/>
                        </a:spcBef>
                        <a:spcAft>
                          <a:spcPts val="0"/>
                        </a:spcAft>
                        <a:buNone/>
                      </a:pPr>
                      <a:r>
                        <a:rPr lang="en-GB" sz="1200"/>
                        <a:t>*</a:t>
                      </a:r>
                      <a:endParaRPr/>
                    </a:p>
                  </a:txBody>
                  <a:tcPr marL="91450" marR="91450" marT="45725" marB="45725"/>
                </a:tc>
                <a:tc>
                  <a:txBody>
                    <a:bodyPr/>
                    <a:lstStyle/>
                    <a:p>
                      <a:pPr marL="0" marR="0" lvl="0" indent="0" algn="l" rtl="0">
                        <a:spcBef>
                          <a:spcPts val="0"/>
                        </a:spcBef>
                        <a:spcAft>
                          <a:spcPts val="0"/>
                        </a:spcAft>
                        <a:buNone/>
                      </a:pPr>
                      <a:r>
                        <a:rPr lang="en-GB" sz="1200" dirty="0"/>
                        <a:t>Important</a:t>
                      </a:r>
                      <a:endParaRPr dirty="0"/>
                    </a:p>
                  </a:txBody>
                  <a:tcPr marL="91450" marR="91450" marT="45725" marB="45725"/>
                </a:tc>
                <a:extLst>
                  <a:ext uri="{0D108BD9-81ED-4DB2-BD59-A6C34878D82A}">
                    <a16:rowId xmlns:a16="http://schemas.microsoft.com/office/drawing/2014/main" val="10021"/>
                  </a:ext>
                </a:extLst>
              </a:tr>
            </a:tbl>
          </a:graphicData>
        </a:graphic>
      </p:graphicFrame>
      <p:sp>
        <p:nvSpPr>
          <p:cNvPr id="281" name="Google Shape;281;p19"/>
          <p:cNvSpPr txBox="1">
            <a:spLocks noGrp="1"/>
          </p:cNvSpPr>
          <p:nvPr>
            <p:ph type="title"/>
          </p:nvPr>
        </p:nvSpPr>
        <p:spPr>
          <a:xfrm>
            <a:off x="1764" y="885307"/>
            <a:ext cx="1842866" cy="524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GB" sz="3200" b="1" dirty="0">
                <a:solidFill>
                  <a:srgbClr val="0070C0"/>
                </a:solidFill>
                <a:latin typeface="Londrina Solid"/>
                <a:ea typeface="Londrina Solid"/>
                <a:cs typeface="Londrina Solid"/>
                <a:sym typeface="Londrina Solid"/>
              </a:rPr>
              <a:t>The language of note-taking!</a:t>
            </a:r>
            <a:endParaRPr b="1" dirty="0">
              <a:solidFill>
                <a:srgbClr val="0070C0"/>
              </a:solidFill>
              <a:latin typeface="Londrina Solid"/>
              <a:ea typeface="Londrina Solid"/>
              <a:cs typeface="Londrina Solid"/>
              <a:sym typeface="Londrina Solid"/>
            </a:endParaRPr>
          </a:p>
        </p:txBody>
      </p:sp>
      <p:cxnSp>
        <p:nvCxnSpPr>
          <p:cNvPr id="282" name="Google Shape;282;p19"/>
          <p:cNvCxnSpPr/>
          <p:nvPr/>
        </p:nvCxnSpPr>
        <p:spPr>
          <a:xfrm>
            <a:off x="1844631" y="476850"/>
            <a:ext cx="990600" cy="0"/>
          </a:xfrm>
          <a:prstGeom prst="straightConnector1">
            <a:avLst/>
          </a:prstGeom>
          <a:noFill/>
          <a:ln w="76200" cap="flat" cmpd="sng">
            <a:solidFill>
              <a:schemeClr val="accent3"/>
            </a:solidFill>
            <a:prstDash val="solid"/>
            <a:miter lim="800000"/>
            <a:headEnd type="none" w="sm" len="sm"/>
            <a:tailEnd type="triangle" w="med" len="med"/>
          </a:ln>
        </p:spPr>
      </p:cxnSp>
      <p:cxnSp>
        <p:nvCxnSpPr>
          <p:cNvPr id="283" name="Google Shape;283;p19"/>
          <p:cNvCxnSpPr/>
          <p:nvPr/>
        </p:nvCxnSpPr>
        <p:spPr>
          <a:xfrm rot="10800000">
            <a:off x="1844632" y="1883053"/>
            <a:ext cx="0" cy="369184"/>
          </a:xfrm>
          <a:prstGeom prst="straightConnector1">
            <a:avLst/>
          </a:prstGeom>
          <a:noFill/>
          <a:ln w="76200" cap="flat" cmpd="sng">
            <a:solidFill>
              <a:schemeClr val="accent1"/>
            </a:solidFill>
            <a:prstDash val="solid"/>
            <a:miter lim="800000"/>
            <a:headEnd type="none" w="sm" len="sm"/>
            <a:tailEnd type="triangle" w="med" len="med"/>
          </a:ln>
        </p:spPr>
      </p:cxnSp>
      <p:cxnSp>
        <p:nvCxnSpPr>
          <p:cNvPr id="284" name="Google Shape;284;p19"/>
          <p:cNvCxnSpPr/>
          <p:nvPr/>
        </p:nvCxnSpPr>
        <p:spPr>
          <a:xfrm>
            <a:off x="2835218" y="1757175"/>
            <a:ext cx="0" cy="435300"/>
          </a:xfrm>
          <a:prstGeom prst="straightConnector1">
            <a:avLst/>
          </a:prstGeom>
          <a:noFill/>
          <a:ln w="76200" cap="flat" cmpd="sng">
            <a:solidFill>
              <a:schemeClr val="accent1"/>
            </a:solidFill>
            <a:prstDash val="solid"/>
            <a:miter lim="800000"/>
            <a:headEnd type="none" w="sm" len="sm"/>
            <a:tailEnd type="triangle" w="med" len="med"/>
          </a:ln>
        </p:spPr>
      </p:cxnSp>
      <p:pic>
        <p:nvPicPr>
          <p:cNvPr id="285" name="Google Shape;285;p19"/>
          <p:cNvPicPr preferRelativeResize="0"/>
          <p:nvPr/>
        </p:nvPicPr>
        <p:blipFill rotWithShape="1">
          <a:blip r:embed="rId3">
            <a:alphaModFix/>
          </a:blip>
          <a:srcRect/>
          <a:stretch/>
        </p:blipFill>
        <p:spPr>
          <a:xfrm>
            <a:off x="1712360" y="596196"/>
            <a:ext cx="354529" cy="459308"/>
          </a:xfrm>
          <a:prstGeom prst="rect">
            <a:avLst/>
          </a:prstGeom>
          <a:noFill/>
          <a:ln>
            <a:noFill/>
          </a:ln>
        </p:spPr>
      </p:pic>
      <p:graphicFrame>
        <p:nvGraphicFramePr>
          <p:cNvPr id="286" name="Google Shape;286;p19"/>
          <p:cNvGraphicFramePr/>
          <p:nvPr/>
        </p:nvGraphicFramePr>
        <p:xfrm>
          <a:off x="6224835" y="68394"/>
          <a:ext cx="4974200" cy="1402130"/>
        </p:xfrm>
        <a:graphic>
          <a:graphicData uri="http://schemas.openxmlformats.org/drawingml/2006/table">
            <a:tbl>
              <a:tblPr firstRow="1" bandRow="1">
                <a:noFill/>
              </a:tblPr>
              <a:tblGrid>
                <a:gridCol w="2434625">
                  <a:extLst>
                    <a:ext uri="{9D8B030D-6E8A-4147-A177-3AD203B41FA5}">
                      <a16:colId xmlns:a16="http://schemas.microsoft.com/office/drawing/2014/main" val="20000"/>
                    </a:ext>
                  </a:extLst>
                </a:gridCol>
                <a:gridCol w="2539575">
                  <a:extLst>
                    <a:ext uri="{9D8B030D-6E8A-4147-A177-3AD203B41FA5}">
                      <a16:colId xmlns:a16="http://schemas.microsoft.com/office/drawing/2014/main" val="20001"/>
                    </a:ext>
                  </a:extLst>
                </a:gridCol>
              </a:tblGrid>
              <a:tr h="255100">
                <a:tc>
                  <a:txBody>
                    <a:bodyPr/>
                    <a:lstStyle/>
                    <a:p>
                      <a:pPr marL="0" marR="0" lvl="0" indent="0" algn="l" rtl="0">
                        <a:spcBef>
                          <a:spcPts val="0"/>
                        </a:spcBef>
                        <a:spcAft>
                          <a:spcPts val="0"/>
                        </a:spcAft>
                        <a:buNone/>
                      </a:pPr>
                      <a:r>
                        <a:rPr lang="en-GB" sz="1400" b="1"/>
                        <a:t>Abbreviation/ Symbol</a:t>
                      </a:r>
                      <a:endParaRPr/>
                    </a:p>
                  </a:txBody>
                  <a:tcPr marL="91450" marR="91450" marT="45725" marB="45725"/>
                </a:tc>
                <a:tc>
                  <a:txBody>
                    <a:bodyPr/>
                    <a:lstStyle/>
                    <a:p>
                      <a:pPr marL="0" marR="0" lvl="0" indent="0" algn="l" rtl="0">
                        <a:spcBef>
                          <a:spcPts val="0"/>
                        </a:spcBef>
                        <a:spcAft>
                          <a:spcPts val="0"/>
                        </a:spcAft>
                        <a:buNone/>
                      </a:pPr>
                      <a:r>
                        <a:rPr lang="en-GB" sz="1400" b="1"/>
                        <a:t>Meaning</a:t>
                      </a:r>
                      <a:endParaRPr/>
                    </a:p>
                  </a:txBody>
                  <a:tcPr marL="91450" marR="91450" marT="45725" marB="45725"/>
                </a:tc>
                <a:extLst>
                  <a:ext uri="{0D108BD9-81ED-4DB2-BD59-A6C34878D82A}">
                    <a16:rowId xmlns:a16="http://schemas.microsoft.com/office/drawing/2014/main" val="10000"/>
                  </a:ext>
                </a:extLst>
              </a:tr>
              <a:tr h="255100">
                <a:tc>
                  <a:txBody>
                    <a:bodyPr/>
                    <a:lstStyle/>
                    <a:p>
                      <a:pPr marL="0" marR="0" lvl="0" indent="0" algn="l" rtl="0">
                        <a:spcBef>
                          <a:spcPts val="0"/>
                        </a:spcBef>
                        <a:spcAft>
                          <a:spcPts val="0"/>
                        </a:spcAft>
                        <a:buNone/>
                      </a:pPr>
                      <a:r>
                        <a:rPr lang="en-GB" sz="1200"/>
                        <a:t>()</a:t>
                      </a:r>
                      <a:endParaRPr/>
                    </a:p>
                  </a:txBody>
                  <a:tcPr marL="91450" marR="91450" marT="45725" marB="45725"/>
                </a:tc>
                <a:tc>
                  <a:txBody>
                    <a:bodyPr/>
                    <a:lstStyle/>
                    <a:p>
                      <a:pPr marL="0" marR="0" lvl="0" indent="0" algn="l" rtl="0">
                        <a:spcBef>
                          <a:spcPts val="0"/>
                        </a:spcBef>
                        <a:spcAft>
                          <a:spcPts val="0"/>
                        </a:spcAft>
                        <a:buNone/>
                      </a:pPr>
                      <a:r>
                        <a:rPr lang="en-GB" sz="1200"/>
                        <a:t>Less important/extra information</a:t>
                      </a:r>
                      <a:endParaRPr/>
                    </a:p>
                  </a:txBody>
                  <a:tcPr marL="91450" marR="91450" marT="45725" marB="45725"/>
                </a:tc>
                <a:extLst>
                  <a:ext uri="{0D108BD9-81ED-4DB2-BD59-A6C34878D82A}">
                    <a16:rowId xmlns:a16="http://schemas.microsoft.com/office/drawing/2014/main" val="10001"/>
                  </a:ext>
                </a:extLst>
              </a:tr>
              <a:tr h="255100">
                <a:tc>
                  <a:txBody>
                    <a:bodyPr/>
                    <a:lstStyle/>
                    <a:p>
                      <a:pPr marL="0" marR="0" lvl="0" indent="0" algn="l" rtl="0">
                        <a:spcBef>
                          <a:spcPts val="0"/>
                        </a:spcBef>
                        <a:spcAft>
                          <a:spcPts val="0"/>
                        </a:spcAft>
                        <a:buNone/>
                      </a:pPr>
                      <a:r>
                        <a:rPr lang="en-GB" sz="1200"/>
                        <a:t>#</a:t>
                      </a:r>
                      <a:endParaRPr/>
                    </a:p>
                  </a:txBody>
                  <a:tcPr marL="91450" marR="91450" marT="45725" marB="45725"/>
                </a:tc>
                <a:tc>
                  <a:txBody>
                    <a:bodyPr/>
                    <a:lstStyle/>
                    <a:p>
                      <a:pPr marL="0" marR="0" lvl="0" indent="0" algn="l" rtl="0">
                        <a:spcBef>
                          <a:spcPts val="0"/>
                        </a:spcBef>
                        <a:spcAft>
                          <a:spcPts val="0"/>
                        </a:spcAft>
                        <a:buNone/>
                      </a:pPr>
                      <a:r>
                        <a:rPr lang="en-GB" sz="1200"/>
                        <a:t>Number</a:t>
                      </a:r>
                      <a:endParaRPr/>
                    </a:p>
                  </a:txBody>
                  <a:tcPr marL="91450" marR="91450" marT="45725" marB="45725"/>
                </a:tc>
                <a:extLst>
                  <a:ext uri="{0D108BD9-81ED-4DB2-BD59-A6C34878D82A}">
                    <a16:rowId xmlns:a16="http://schemas.microsoft.com/office/drawing/2014/main" val="10002"/>
                  </a:ext>
                </a:extLst>
              </a:tr>
              <a:tr h="244725">
                <a:tc>
                  <a:txBody>
                    <a:bodyPr/>
                    <a:lstStyle/>
                    <a:p>
                      <a:pPr marL="0" marR="0" lvl="0" indent="0" algn="l" rtl="0">
                        <a:spcBef>
                          <a:spcPts val="0"/>
                        </a:spcBef>
                        <a:spcAft>
                          <a:spcPts val="0"/>
                        </a:spcAft>
                        <a:buNone/>
                      </a:pPr>
                      <a:r>
                        <a:rPr lang="en-GB" sz="1200"/>
                        <a:t>@</a:t>
                      </a:r>
                      <a:endParaRPr/>
                    </a:p>
                  </a:txBody>
                  <a:tcPr marL="91450" marR="91450" marT="45725" marB="45725"/>
                </a:tc>
                <a:tc>
                  <a:txBody>
                    <a:bodyPr/>
                    <a:lstStyle/>
                    <a:p>
                      <a:pPr marL="0" marR="0" lvl="0" indent="0" algn="l" rtl="0">
                        <a:spcBef>
                          <a:spcPts val="0"/>
                        </a:spcBef>
                        <a:spcAft>
                          <a:spcPts val="0"/>
                        </a:spcAft>
                        <a:buNone/>
                      </a:pPr>
                      <a:r>
                        <a:rPr lang="en-GB" sz="1200"/>
                        <a:t>At</a:t>
                      </a:r>
                      <a:endParaRPr/>
                    </a:p>
                  </a:txBody>
                  <a:tcPr marL="91450" marR="91450" marT="45725" marB="45725"/>
                </a:tc>
                <a:extLst>
                  <a:ext uri="{0D108BD9-81ED-4DB2-BD59-A6C34878D82A}">
                    <a16:rowId xmlns:a16="http://schemas.microsoft.com/office/drawing/2014/main" val="10003"/>
                  </a:ext>
                </a:extLst>
              </a:tr>
              <a:tr h="206075">
                <a:tc>
                  <a:txBody>
                    <a:bodyPr/>
                    <a:lstStyle/>
                    <a:p>
                      <a:pPr marL="0" marR="0" lvl="0" indent="0" algn="l" rtl="0">
                        <a:spcBef>
                          <a:spcPts val="0"/>
                        </a:spcBef>
                        <a:spcAft>
                          <a:spcPts val="0"/>
                        </a:spcAft>
                        <a:buNone/>
                      </a:pPr>
                      <a:r>
                        <a:rPr lang="en-GB" sz="1200"/>
                        <a:t>£</a:t>
                      </a:r>
                      <a:endParaRPr/>
                    </a:p>
                  </a:txBody>
                  <a:tcPr marL="91450" marR="91450" marT="45725" marB="45725"/>
                </a:tc>
                <a:tc>
                  <a:txBody>
                    <a:bodyPr/>
                    <a:lstStyle/>
                    <a:p>
                      <a:pPr marL="0" marR="0" lvl="0" indent="0" algn="l" rtl="0">
                        <a:spcBef>
                          <a:spcPts val="0"/>
                        </a:spcBef>
                        <a:spcAft>
                          <a:spcPts val="0"/>
                        </a:spcAft>
                        <a:buNone/>
                      </a:pPr>
                      <a:r>
                        <a:rPr lang="en-GB" sz="1200"/>
                        <a:t>Money/financial</a:t>
                      </a:r>
                      <a:endParaRPr/>
                    </a:p>
                  </a:txBody>
                  <a:tcPr marL="91450" marR="91450" marT="45725" marB="45725"/>
                </a:tc>
                <a:extLst>
                  <a:ext uri="{0D108BD9-81ED-4DB2-BD59-A6C34878D82A}">
                    <a16:rowId xmlns:a16="http://schemas.microsoft.com/office/drawing/2014/main" val="10004"/>
                  </a:ext>
                </a:extLst>
              </a:tr>
            </a:tbl>
          </a:graphicData>
        </a:graphic>
      </p:graphicFrame>
      <p:sp>
        <p:nvSpPr>
          <p:cNvPr id="9" name="Rectangle 8">
            <a:extLst>
              <a:ext uri="{FF2B5EF4-FFF2-40B4-BE49-F238E27FC236}">
                <a16:creationId xmlns:a16="http://schemas.microsoft.com/office/drawing/2014/main" id="{3007B79D-3684-8EA5-1EAA-B9468DDEB4B9}"/>
              </a:ext>
            </a:extLst>
          </p:cNvPr>
          <p:cNvSpPr/>
          <p:nvPr/>
        </p:nvSpPr>
        <p:spPr>
          <a:xfrm>
            <a:off x="0" y="6345044"/>
            <a:ext cx="12192000" cy="512956"/>
          </a:xfrm>
          <a:prstGeom prst="rect">
            <a:avLst/>
          </a:prstGeom>
          <a:solidFill>
            <a:srgbClr val="020825"/>
          </a:solidFill>
          <a:ln>
            <a:solidFill>
              <a:srgbClr val="020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       @TMEnglishIcons                                                                                                       #TMEngIcons</a:t>
            </a:r>
            <a:endParaRPr lang="en-GB" sz="2400" dirty="0">
              <a:latin typeface="Century Gothic" panose="020B0502020202020204" pitchFamily="34" charset="0"/>
            </a:endParaRPr>
          </a:p>
        </p:txBody>
      </p:sp>
      <p:pic>
        <p:nvPicPr>
          <p:cNvPr id="10" name="Picture 2" descr="See the source image">
            <a:extLst>
              <a:ext uri="{FF2B5EF4-FFF2-40B4-BE49-F238E27FC236}">
                <a16:creationId xmlns:a16="http://schemas.microsoft.com/office/drawing/2014/main" id="{490F234B-0CE0-449D-B439-BD47840B0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1" y="6406225"/>
            <a:ext cx="479835" cy="390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4884</TotalTime>
  <Words>4132</Words>
  <Application>Microsoft Office PowerPoint</Application>
  <PresentationFormat>Widescreen</PresentationFormat>
  <Paragraphs>367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Bradley Hand ITC</vt:lpstr>
      <vt:lpstr>Calibri</vt:lpstr>
      <vt:lpstr>Calibri Light</vt:lpstr>
      <vt:lpstr>Century Gothic</vt:lpstr>
      <vt:lpstr>Londrina Solid</vt:lpstr>
      <vt:lpstr>Merriweather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Retrieval Card (Powerful Teaching, Agarwal &amp; Bain)</vt:lpstr>
      <vt:lpstr>The language of note-taking!</vt:lpstr>
      <vt:lpstr>Elaborative Interrogation</vt:lpstr>
      <vt:lpstr>Study Buddies: Tip Tip Teach Try Again</vt:lpstr>
      <vt:lpstr>Dual-Coding &amp; The Leitner Method</vt:lpstr>
      <vt:lpstr>‘Check Point’ Revision Lessons</vt:lpstr>
      <vt:lpstr>‘Check Point’ Revision Lessons</vt:lpstr>
      <vt:lpstr>‘Check Point’ Revision Lessons</vt:lpstr>
      <vt:lpstr>‘Check Point’ Revision Lessons</vt:lpstr>
      <vt:lpstr>Reimagining Revision: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dc:creator>
  <cp:lastModifiedBy>Helen Howell</cp:lastModifiedBy>
  <cp:revision>8</cp:revision>
  <dcterms:created xsi:type="dcterms:W3CDTF">2022-01-09T14:15:06Z</dcterms:created>
  <dcterms:modified xsi:type="dcterms:W3CDTF">2023-05-31T15:25:12Z</dcterms:modified>
</cp:coreProperties>
</file>