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4"/>
    <p:sldMasterId id="2147483687" r:id="rId5"/>
  </p:sldMasterIdLst>
  <p:notesMasterIdLst>
    <p:notesMasterId r:id="rId23"/>
  </p:notesMasterIdLst>
  <p:sldIdLst>
    <p:sldId id="256" r:id="rId6"/>
    <p:sldId id="311" r:id="rId7"/>
    <p:sldId id="257" r:id="rId8"/>
    <p:sldId id="314" r:id="rId9"/>
    <p:sldId id="320" r:id="rId10"/>
    <p:sldId id="315" r:id="rId11"/>
    <p:sldId id="310" r:id="rId12"/>
    <p:sldId id="316" r:id="rId13"/>
    <p:sldId id="317" r:id="rId14"/>
    <p:sldId id="318" r:id="rId15"/>
    <p:sldId id="321" r:id="rId16"/>
    <p:sldId id="322" r:id="rId17"/>
    <p:sldId id="261" r:id="rId18"/>
    <p:sldId id="262" r:id="rId19"/>
    <p:sldId id="263" r:id="rId20"/>
    <p:sldId id="264" r:id="rId21"/>
    <p:sldId id="30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E7295C"/>
    <a:srgbClr val="FF9966"/>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19" autoAdjust="0"/>
    <p:restoredTop sz="94660"/>
  </p:normalViewPr>
  <p:slideViewPr>
    <p:cSldViewPr snapToGrid="0">
      <p:cViewPr varScale="1">
        <p:scale>
          <a:sx n="81" d="100"/>
          <a:sy n="81" d="100"/>
        </p:scale>
        <p:origin x="100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Howell" userId="e2147ebbe9dd9a14" providerId="LiveId" clId="{281D2E53-F344-4EB8-B4C8-C5F470EBA65A}"/>
    <pc:docChg chg="custSel addSld delSld modSld">
      <pc:chgData name="Helen Howell" userId="e2147ebbe9dd9a14" providerId="LiveId" clId="{281D2E53-F344-4EB8-B4C8-C5F470EBA65A}" dt="2021-05-16T19:07:16.364" v="2379" actId="20577"/>
      <pc:docMkLst>
        <pc:docMk/>
      </pc:docMkLst>
      <pc:sldChg chg="modNotesTx">
        <pc:chgData name="Helen Howell" userId="e2147ebbe9dd9a14" providerId="LiveId" clId="{281D2E53-F344-4EB8-B4C8-C5F470EBA65A}" dt="2021-05-16T18:49:35.998" v="204" actId="20577"/>
        <pc:sldMkLst>
          <pc:docMk/>
          <pc:sldMk cId="1616659493" sldId="257"/>
        </pc:sldMkLst>
      </pc:sldChg>
      <pc:sldChg chg="del">
        <pc:chgData name="Helen Howell" userId="e2147ebbe9dd9a14" providerId="LiveId" clId="{281D2E53-F344-4EB8-B4C8-C5F470EBA65A}" dt="2021-05-16T18:50:10.969" v="206" actId="2696"/>
        <pc:sldMkLst>
          <pc:docMk/>
          <pc:sldMk cId="1378179901" sldId="258"/>
        </pc:sldMkLst>
      </pc:sldChg>
      <pc:sldChg chg="modNotesTx">
        <pc:chgData name="Helen Howell" userId="e2147ebbe9dd9a14" providerId="LiveId" clId="{281D2E53-F344-4EB8-B4C8-C5F470EBA65A}" dt="2021-05-16T19:04:18.108" v="1845" actId="20577"/>
        <pc:sldMkLst>
          <pc:docMk/>
          <pc:sldMk cId="1290187057" sldId="261"/>
        </pc:sldMkLst>
      </pc:sldChg>
      <pc:sldChg chg="modNotesTx">
        <pc:chgData name="Helen Howell" userId="e2147ebbe9dd9a14" providerId="LiveId" clId="{281D2E53-F344-4EB8-B4C8-C5F470EBA65A}" dt="2021-05-16T19:03:22.786" v="1668" actId="20577"/>
        <pc:sldMkLst>
          <pc:docMk/>
          <pc:sldMk cId="3255277347" sldId="262"/>
        </pc:sldMkLst>
      </pc:sldChg>
      <pc:sldChg chg="modNotesTx">
        <pc:chgData name="Helen Howell" userId="e2147ebbe9dd9a14" providerId="LiveId" clId="{281D2E53-F344-4EB8-B4C8-C5F470EBA65A}" dt="2021-05-16T19:03:30.961" v="1671" actId="20577"/>
        <pc:sldMkLst>
          <pc:docMk/>
          <pc:sldMk cId="528627671" sldId="263"/>
        </pc:sldMkLst>
      </pc:sldChg>
      <pc:sldChg chg="modNotesTx">
        <pc:chgData name="Helen Howell" userId="e2147ebbe9dd9a14" providerId="LiveId" clId="{281D2E53-F344-4EB8-B4C8-C5F470EBA65A}" dt="2021-05-16T19:05:41.040" v="2062" actId="20577"/>
        <pc:sldMkLst>
          <pc:docMk/>
          <pc:sldMk cId="1159425477" sldId="264"/>
        </pc:sldMkLst>
      </pc:sldChg>
      <pc:sldChg chg="del">
        <pc:chgData name="Helen Howell" userId="e2147ebbe9dd9a14" providerId="LiveId" clId="{281D2E53-F344-4EB8-B4C8-C5F470EBA65A}" dt="2021-05-16T18:50:14.266" v="207" actId="2696"/>
        <pc:sldMkLst>
          <pc:docMk/>
          <pc:sldMk cId="3775903999" sldId="308"/>
        </pc:sldMkLst>
      </pc:sldChg>
      <pc:sldChg chg="modSp mod modNotesTx">
        <pc:chgData name="Helen Howell" userId="e2147ebbe9dd9a14" providerId="LiveId" clId="{281D2E53-F344-4EB8-B4C8-C5F470EBA65A}" dt="2021-05-16T19:07:16.364" v="2379" actId="20577"/>
        <pc:sldMkLst>
          <pc:docMk/>
          <pc:sldMk cId="1672440479" sldId="309"/>
        </pc:sldMkLst>
        <pc:spChg chg="mod">
          <ac:chgData name="Helen Howell" userId="e2147ebbe9dd9a14" providerId="LiveId" clId="{281D2E53-F344-4EB8-B4C8-C5F470EBA65A}" dt="2021-05-16T19:04:47.794" v="1849" actId="20577"/>
          <ac:spMkLst>
            <pc:docMk/>
            <pc:sldMk cId="1672440479" sldId="309"/>
            <ac:spMk id="3" creationId="{AC7376D9-70B6-48AC-A392-43A0A4F9EFF0}"/>
          </ac:spMkLst>
        </pc:spChg>
      </pc:sldChg>
      <pc:sldChg chg="modNotesTx">
        <pc:chgData name="Helen Howell" userId="e2147ebbe9dd9a14" providerId="LiveId" clId="{281D2E53-F344-4EB8-B4C8-C5F470EBA65A}" dt="2021-05-16T18:56:35.855" v="1078" actId="20577"/>
        <pc:sldMkLst>
          <pc:docMk/>
          <pc:sldMk cId="2128704480" sldId="310"/>
        </pc:sldMkLst>
      </pc:sldChg>
      <pc:sldChg chg="addSp delSp modSp mod setBg">
        <pc:chgData name="Helen Howell" userId="e2147ebbe9dd9a14" providerId="LiveId" clId="{281D2E53-F344-4EB8-B4C8-C5F470EBA65A}" dt="2021-05-16T18:46:34.658" v="4" actId="26606"/>
        <pc:sldMkLst>
          <pc:docMk/>
          <pc:sldMk cId="3451631717" sldId="311"/>
        </pc:sldMkLst>
        <pc:spChg chg="mod">
          <ac:chgData name="Helen Howell" userId="e2147ebbe9dd9a14" providerId="LiveId" clId="{281D2E53-F344-4EB8-B4C8-C5F470EBA65A}" dt="2021-05-16T18:46:34.658" v="4" actId="26606"/>
          <ac:spMkLst>
            <pc:docMk/>
            <pc:sldMk cId="3451631717" sldId="311"/>
            <ac:spMk id="2" creationId="{89306EAC-4DCA-4B62-B942-133C05A521E5}"/>
          </ac:spMkLst>
        </pc:spChg>
        <pc:spChg chg="add mod">
          <ac:chgData name="Helen Howell" userId="e2147ebbe9dd9a14" providerId="LiveId" clId="{281D2E53-F344-4EB8-B4C8-C5F470EBA65A}" dt="2021-05-16T18:46:30.571" v="3" actId="27636"/>
          <ac:spMkLst>
            <pc:docMk/>
            <pc:sldMk cId="3451631717" sldId="311"/>
            <ac:spMk id="5" creationId="{15DA1053-4787-43A6-969E-8A09FDA42D0E}"/>
          </ac:spMkLst>
        </pc:spChg>
        <pc:spChg chg="add">
          <ac:chgData name="Helen Howell" userId="e2147ebbe9dd9a14" providerId="LiveId" clId="{281D2E53-F344-4EB8-B4C8-C5F470EBA65A}" dt="2021-05-16T18:46:34.658" v="4" actId="26606"/>
          <ac:spMkLst>
            <pc:docMk/>
            <pc:sldMk cId="3451631717" sldId="311"/>
            <ac:spMk id="10" creationId="{DA381740-063A-41A4-836D-85D14980EEF0}"/>
          </ac:spMkLst>
        </pc:spChg>
        <pc:spChg chg="add">
          <ac:chgData name="Helen Howell" userId="e2147ebbe9dd9a14" providerId="LiveId" clId="{281D2E53-F344-4EB8-B4C8-C5F470EBA65A}" dt="2021-05-16T18:46:34.658" v="4" actId="26606"/>
          <ac:spMkLst>
            <pc:docMk/>
            <pc:sldMk cId="3451631717" sldId="311"/>
            <ac:spMk id="12" creationId="{665DBBEF-238B-476B-96AB-8AAC3224ECEA}"/>
          </ac:spMkLst>
        </pc:spChg>
        <pc:spChg chg="add">
          <ac:chgData name="Helen Howell" userId="e2147ebbe9dd9a14" providerId="LiveId" clId="{281D2E53-F344-4EB8-B4C8-C5F470EBA65A}" dt="2021-05-16T18:46:34.658" v="4" actId="26606"/>
          <ac:spMkLst>
            <pc:docMk/>
            <pc:sldMk cId="3451631717" sldId="311"/>
            <ac:spMk id="14" creationId="{3FCFB1DE-0B7E-48CC-BA90-B2AB0889F9D6}"/>
          </ac:spMkLst>
        </pc:spChg>
        <pc:graphicFrameChg chg="add mod ord modGraphic">
          <ac:chgData name="Helen Howell" userId="e2147ebbe9dd9a14" providerId="LiveId" clId="{281D2E53-F344-4EB8-B4C8-C5F470EBA65A}" dt="2021-05-16T18:46:34.658" v="4" actId="26606"/>
          <ac:graphicFrameMkLst>
            <pc:docMk/>
            <pc:sldMk cId="3451631717" sldId="311"/>
            <ac:graphicFrameMk id="3" creationId="{BCF66B1B-5E9C-44B9-A7B7-59D38A4EED24}"/>
          </ac:graphicFrameMkLst>
        </pc:graphicFrameChg>
        <pc:graphicFrameChg chg="del">
          <ac:chgData name="Helen Howell" userId="e2147ebbe9dd9a14" providerId="LiveId" clId="{281D2E53-F344-4EB8-B4C8-C5F470EBA65A}" dt="2021-05-16T18:46:15.353" v="0" actId="478"/>
          <ac:graphicFrameMkLst>
            <pc:docMk/>
            <pc:sldMk cId="3451631717" sldId="311"/>
            <ac:graphicFrameMk id="4" creationId="{3826B34E-1080-4651-B177-028092F53670}"/>
          </ac:graphicFrameMkLst>
        </pc:graphicFrameChg>
      </pc:sldChg>
      <pc:sldChg chg="del">
        <pc:chgData name="Helen Howell" userId="e2147ebbe9dd9a14" providerId="LiveId" clId="{281D2E53-F344-4EB8-B4C8-C5F470EBA65A}" dt="2021-05-16T19:02:56.119" v="1662" actId="2696"/>
        <pc:sldMkLst>
          <pc:docMk/>
          <pc:sldMk cId="4167701601" sldId="312"/>
        </pc:sldMkLst>
      </pc:sldChg>
      <pc:sldChg chg="del">
        <pc:chgData name="Helen Howell" userId="e2147ebbe9dd9a14" providerId="LiveId" clId="{281D2E53-F344-4EB8-B4C8-C5F470EBA65A}" dt="2021-05-16T18:50:03.851" v="205" actId="2696"/>
        <pc:sldMkLst>
          <pc:docMk/>
          <pc:sldMk cId="3524940458" sldId="313"/>
        </pc:sldMkLst>
      </pc:sldChg>
      <pc:sldChg chg="modNotesTx">
        <pc:chgData name="Helen Howell" userId="e2147ebbe9dd9a14" providerId="LiveId" clId="{281D2E53-F344-4EB8-B4C8-C5F470EBA65A}" dt="2021-05-16T18:55:19.368" v="982" actId="20577"/>
        <pc:sldMkLst>
          <pc:docMk/>
          <pc:sldMk cId="521615661" sldId="314"/>
        </pc:sldMkLst>
      </pc:sldChg>
      <pc:sldChg chg="modNotesTx">
        <pc:chgData name="Helen Howell" userId="e2147ebbe9dd9a14" providerId="LiveId" clId="{281D2E53-F344-4EB8-B4C8-C5F470EBA65A}" dt="2021-05-16T18:57:05.825" v="1112" actId="20577"/>
        <pc:sldMkLst>
          <pc:docMk/>
          <pc:sldMk cId="3467296515" sldId="315"/>
        </pc:sldMkLst>
      </pc:sldChg>
      <pc:sldChg chg="modNotesTx">
        <pc:chgData name="Helen Howell" userId="e2147ebbe9dd9a14" providerId="LiveId" clId="{281D2E53-F344-4EB8-B4C8-C5F470EBA65A}" dt="2021-05-16T18:57:37.333" v="1115" actId="20577"/>
        <pc:sldMkLst>
          <pc:docMk/>
          <pc:sldMk cId="2015743492" sldId="316"/>
        </pc:sldMkLst>
      </pc:sldChg>
      <pc:sldChg chg="modNotesTx">
        <pc:chgData name="Helen Howell" userId="e2147ebbe9dd9a14" providerId="LiveId" clId="{281D2E53-F344-4EB8-B4C8-C5F470EBA65A}" dt="2021-05-16T18:57:40.844" v="1118" actId="20577"/>
        <pc:sldMkLst>
          <pc:docMk/>
          <pc:sldMk cId="2781356255" sldId="317"/>
        </pc:sldMkLst>
      </pc:sldChg>
      <pc:sldChg chg="modNotesTx">
        <pc:chgData name="Helen Howell" userId="e2147ebbe9dd9a14" providerId="LiveId" clId="{281D2E53-F344-4EB8-B4C8-C5F470EBA65A}" dt="2021-05-16T18:57:45.451" v="1121" actId="20577"/>
        <pc:sldMkLst>
          <pc:docMk/>
          <pc:sldMk cId="1296166641" sldId="318"/>
        </pc:sldMkLst>
      </pc:sldChg>
      <pc:sldChg chg="del">
        <pc:chgData name="Helen Howell" userId="e2147ebbe9dd9a14" providerId="LiveId" clId="{281D2E53-F344-4EB8-B4C8-C5F470EBA65A}" dt="2021-05-16T18:47:05.341" v="5" actId="2696"/>
        <pc:sldMkLst>
          <pc:docMk/>
          <pc:sldMk cId="1835437360" sldId="319"/>
        </pc:sldMkLst>
      </pc:sldChg>
      <pc:sldChg chg="delSp add setBg delDesignElem modNotesTx">
        <pc:chgData name="Helen Howell" userId="e2147ebbe9dd9a14" providerId="LiveId" clId="{281D2E53-F344-4EB8-B4C8-C5F470EBA65A}" dt="2021-05-16T19:02:10.439" v="1622" actId="20577"/>
        <pc:sldMkLst>
          <pc:docMk/>
          <pc:sldMk cId="1519060553" sldId="320"/>
        </pc:sldMkLst>
        <pc:spChg chg="del">
          <ac:chgData name="Helen Howell" userId="e2147ebbe9dd9a14" providerId="LiveId" clId="{281D2E53-F344-4EB8-B4C8-C5F470EBA65A}" dt="2021-05-16T18:59:37.466" v="1328"/>
          <ac:spMkLst>
            <pc:docMk/>
            <pc:sldMk cId="1519060553" sldId="320"/>
            <ac:spMk id="71" creationId="{42A4FC2C-047E-45A5-965D-8E1E3BF09BC6}"/>
          </ac:spMkLst>
        </pc:spChg>
      </pc:sldChg>
      <pc:sldChg chg="modNotesTx">
        <pc:chgData name="Helen Howell" userId="e2147ebbe9dd9a14" providerId="LiveId" clId="{281D2E53-F344-4EB8-B4C8-C5F470EBA65A}" dt="2021-05-16T19:02:37.710" v="1661" actId="20577"/>
        <pc:sldMkLst>
          <pc:docMk/>
          <pc:sldMk cId="2170597340" sldId="321"/>
        </pc:sldMkLst>
      </pc:sldChg>
    </pc:docChg>
  </pc:docChgLst>
  <pc:docChgLst>
    <pc:chgData name="Helen Howell" userId="e2147ebbe9dd9a14" providerId="LiveId" clId="{4BE728CC-A9F9-459C-A49B-EEA8DE18C472}"/>
    <pc:docChg chg="custSel modSld">
      <pc:chgData name="Helen Howell" userId="e2147ebbe9dd9a14" providerId="LiveId" clId="{4BE728CC-A9F9-459C-A49B-EEA8DE18C472}" dt="2021-11-07T11:29:20.331" v="0" actId="478"/>
      <pc:docMkLst>
        <pc:docMk/>
      </pc:docMkLst>
      <pc:sldChg chg="delSp mod">
        <pc:chgData name="Helen Howell" userId="e2147ebbe9dd9a14" providerId="LiveId" clId="{4BE728CC-A9F9-459C-A49B-EEA8DE18C472}" dt="2021-11-07T11:29:20.331" v="0" actId="478"/>
        <pc:sldMkLst>
          <pc:docMk/>
          <pc:sldMk cId="676965400" sldId="256"/>
        </pc:sldMkLst>
        <pc:picChg chg="del">
          <ac:chgData name="Helen Howell" userId="e2147ebbe9dd9a14" providerId="LiveId" clId="{4BE728CC-A9F9-459C-A49B-EEA8DE18C472}" dt="2021-11-07T11:29:20.331" v="0" actId="478"/>
          <ac:picMkLst>
            <pc:docMk/>
            <pc:sldMk cId="676965400" sldId="256"/>
            <ac:picMk id="26" creationId="{D23375AE-2EB7-4136-86C4-536198B2156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9464CA-6605-4A2A-91DB-848235AE407E}" type="datetimeFigureOut">
              <a:rPr lang="en-GB" smtClean="0"/>
              <a:t>07/11/2021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598FAB-721B-49DF-8585-9A57149FA82D}" type="slidenum">
              <a:rPr lang="en-GB" smtClean="0"/>
              <a:t>‹#›</a:t>
            </a:fld>
            <a:endParaRPr lang="en-GB"/>
          </a:p>
        </p:txBody>
      </p:sp>
    </p:spTree>
    <p:extLst>
      <p:ext uri="{BB962C8B-B14F-4D97-AF65-F5344CB8AC3E}">
        <p14:creationId xmlns:p14="http://schemas.microsoft.com/office/powerpoint/2010/main" val="1693811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HHO</a:t>
            </a:r>
          </a:p>
        </p:txBody>
      </p:sp>
      <p:sp>
        <p:nvSpPr>
          <p:cNvPr id="4" name="Slide Number Placeholder 3"/>
          <p:cNvSpPr>
            <a:spLocks noGrp="1"/>
          </p:cNvSpPr>
          <p:nvPr>
            <p:ph type="sldNum" sz="quarter" idx="5"/>
          </p:nvPr>
        </p:nvSpPr>
        <p:spPr/>
        <p:txBody>
          <a:bodyPr/>
          <a:lstStyle/>
          <a:p>
            <a:fld id="{42598FAB-721B-49DF-8585-9A57149FA82D}" type="slidenum">
              <a:rPr lang="en-GB" smtClean="0"/>
              <a:t>1</a:t>
            </a:fld>
            <a:endParaRPr lang="en-GB"/>
          </a:p>
        </p:txBody>
      </p:sp>
    </p:spTree>
    <p:extLst>
      <p:ext uri="{BB962C8B-B14F-4D97-AF65-F5344CB8AC3E}">
        <p14:creationId xmlns:p14="http://schemas.microsoft.com/office/powerpoint/2010/main" val="34089133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2598FAB-721B-49DF-8585-9A57149FA82D}" type="slidenum">
              <a:rPr lang="en-GB" smtClean="0"/>
              <a:t>10</a:t>
            </a:fld>
            <a:endParaRPr lang="en-GB"/>
          </a:p>
        </p:txBody>
      </p:sp>
    </p:spTree>
    <p:extLst>
      <p:ext uri="{BB962C8B-B14F-4D97-AF65-F5344CB8AC3E}">
        <p14:creationId xmlns:p14="http://schemas.microsoft.com/office/powerpoint/2010/main" val="23721110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activity and the one on the following slide was actually made by a member of my department but I think it is a great way of getting students to practise the skill of sentence crafting in a way that also activates their prior knowledge.</a:t>
            </a:r>
          </a:p>
        </p:txBody>
      </p:sp>
      <p:sp>
        <p:nvSpPr>
          <p:cNvPr id="4" name="Slide Number Placeholder 3"/>
          <p:cNvSpPr>
            <a:spLocks noGrp="1"/>
          </p:cNvSpPr>
          <p:nvPr>
            <p:ph type="sldNum" sz="quarter" idx="5"/>
          </p:nvPr>
        </p:nvSpPr>
        <p:spPr/>
        <p:txBody>
          <a:bodyPr/>
          <a:lstStyle/>
          <a:p>
            <a:fld id="{42598FAB-721B-49DF-8585-9A57149FA82D}" type="slidenum">
              <a:rPr lang="en-GB" smtClean="0"/>
              <a:t>11</a:t>
            </a:fld>
            <a:endParaRPr lang="en-GB"/>
          </a:p>
        </p:txBody>
      </p:sp>
    </p:spTree>
    <p:extLst>
      <p:ext uri="{BB962C8B-B14F-4D97-AF65-F5344CB8AC3E}">
        <p14:creationId xmlns:p14="http://schemas.microsoft.com/office/powerpoint/2010/main" val="31994552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Slide 13-15 show higher-order questions with criteria that add challenge but are still examples of retrieval as they require prior knowledge to be answered successfully</a:t>
            </a:r>
          </a:p>
        </p:txBody>
      </p:sp>
      <p:sp>
        <p:nvSpPr>
          <p:cNvPr id="4" name="Slide Number Placeholder 3"/>
          <p:cNvSpPr>
            <a:spLocks noGrp="1"/>
          </p:cNvSpPr>
          <p:nvPr>
            <p:ph type="sldNum" sz="quarter" idx="5"/>
          </p:nvPr>
        </p:nvSpPr>
        <p:spPr/>
        <p:txBody>
          <a:bodyPr/>
          <a:lstStyle/>
          <a:p>
            <a:fld id="{42598FAB-721B-49DF-8585-9A57149FA82D}" type="slidenum">
              <a:rPr lang="en-GB" smtClean="0"/>
              <a:t>13</a:t>
            </a:fld>
            <a:endParaRPr lang="en-GB"/>
          </a:p>
        </p:txBody>
      </p:sp>
    </p:spTree>
    <p:extLst>
      <p:ext uri="{BB962C8B-B14F-4D97-AF65-F5344CB8AC3E}">
        <p14:creationId xmlns:p14="http://schemas.microsoft.com/office/powerpoint/2010/main" val="499383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2598FAB-721B-49DF-8585-9A57149FA82D}" type="slidenum">
              <a:rPr lang="en-GB" smtClean="0"/>
              <a:t>14</a:t>
            </a:fld>
            <a:endParaRPr lang="en-GB"/>
          </a:p>
        </p:txBody>
      </p:sp>
    </p:spTree>
    <p:extLst>
      <p:ext uri="{BB962C8B-B14F-4D97-AF65-F5344CB8AC3E}">
        <p14:creationId xmlns:p14="http://schemas.microsoft.com/office/powerpoint/2010/main" val="1628434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2598FAB-721B-49DF-8585-9A57149FA82D}" type="slidenum">
              <a:rPr lang="en-GB" smtClean="0"/>
              <a:t>15</a:t>
            </a:fld>
            <a:endParaRPr lang="en-GB"/>
          </a:p>
        </p:txBody>
      </p:sp>
    </p:spTree>
    <p:extLst>
      <p:ext uri="{BB962C8B-B14F-4D97-AF65-F5344CB8AC3E}">
        <p14:creationId xmlns:p14="http://schemas.microsoft.com/office/powerpoint/2010/main" val="2364404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also taken from Tom Needham’s blog and might be worth sharing with staff as it neatly outlines different types of retrieval practice with examples, pros, cons and how to overcome pitfalls.</a:t>
            </a:r>
          </a:p>
        </p:txBody>
      </p:sp>
      <p:sp>
        <p:nvSpPr>
          <p:cNvPr id="4" name="Slide Number Placeholder 3"/>
          <p:cNvSpPr>
            <a:spLocks noGrp="1"/>
          </p:cNvSpPr>
          <p:nvPr>
            <p:ph type="sldNum" sz="quarter" idx="5"/>
          </p:nvPr>
        </p:nvSpPr>
        <p:spPr/>
        <p:txBody>
          <a:bodyPr/>
          <a:lstStyle/>
          <a:p>
            <a:fld id="{42598FAB-721B-49DF-8585-9A57149FA82D}" type="slidenum">
              <a:rPr lang="en-GB" smtClean="0"/>
              <a:t>16</a:t>
            </a:fld>
            <a:endParaRPr lang="en-GB"/>
          </a:p>
        </p:txBody>
      </p:sp>
    </p:spTree>
    <p:extLst>
      <p:ext uri="{BB962C8B-B14F-4D97-AF65-F5344CB8AC3E}">
        <p14:creationId xmlns:p14="http://schemas.microsoft.com/office/powerpoint/2010/main" val="20039419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rest of this training session could be spent in departments designing mixed-quizzes or using the table on the previous slide to plan lots of different types of retrieval across </a:t>
            </a:r>
            <a:r>
              <a:rPr lang="en-GB"/>
              <a:t>a scheme, term or topic.</a:t>
            </a:r>
            <a:endParaRPr lang="en-GB" dirty="0"/>
          </a:p>
        </p:txBody>
      </p:sp>
      <p:sp>
        <p:nvSpPr>
          <p:cNvPr id="4" name="Slide Number Placeholder 3"/>
          <p:cNvSpPr>
            <a:spLocks noGrp="1"/>
          </p:cNvSpPr>
          <p:nvPr>
            <p:ph type="sldNum" sz="quarter" idx="5"/>
          </p:nvPr>
        </p:nvSpPr>
        <p:spPr/>
        <p:txBody>
          <a:bodyPr/>
          <a:lstStyle/>
          <a:p>
            <a:fld id="{42598FAB-721B-49DF-8585-9A57149FA82D}" type="slidenum">
              <a:rPr lang="en-GB" smtClean="0"/>
              <a:t>17</a:t>
            </a:fld>
            <a:endParaRPr lang="en-GB"/>
          </a:p>
        </p:txBody>
      </p:sp>
    </p:spTree>
    <p:extLst>
      <p:ext uri="{BB962C8B-B14F-4D97-AF65-F5344CB8AC3E}">
        <p14:creationId xmlns:p14="http://schemas.microsoft.com/office/powerpoint/2010/main" val="1228046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AJA</a:t>
            </a:r>
          </a:p>
        </p:txBody>
      </p:sp>
      <p:sp>
        <p:nvSpPr>
          <p:cNvPr id="4" name="Slide Number Placeholder 3"/>
          <p:cNvSpPr>
            <a:spLocks noGrp="1"/>
          </p:cNvSpPr>
          <p:nvPr>
            <p:ph type="sldNum" sz="quarter" idx="5"/>
          </p:nvPr>
        </p:nvSpPr>
        <p:spPr/>
        <p:txBody>
          <a:bodyPr/>
          <a:lstStyle/>
          <a:p>
            <a:fld id="{42598FAB-721B-49DF-8585-9A57149FA82D}" type="slidenum">
              <a:rPr lang="en-GB" smtClean="0"/>
              <a:t>2</a:t>
            </a:fld>
            <a:endParaRPr lang="en-GB"/>
          </a:p>
        </p:txBody>
      </p:sp>
    </p:spTree>
    <p:extLst>
      <p:ext uri="{BB962C8B-B14F-4D97-AF65-F5344CB8AC3E}">
        <p14:creationId xmlns:p14="http://schemas.microsoft.com/office/powerpoint/2010/main" val="3981042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you are now a way into your ‘revolution’ and the CPD on retrieval, it might be worth giving staff and/or subject areas time to do a bit of reflection on their experience using retrieval practice</a:t>
            </a:r>
          </a:p>
        </p:txBody>
      </p:sp>
      <p:sp>
        <p:nvSpPr>
          <p:cNvPr id="4" name="Slide Number Placeholder 3"/>
          <p:cNvSpPr>
            <a:spLocks noGrp="1"/>
          </p:cNvSpPr>
          <p:nvPr>
            <p:ph type="sldNum" sz="quarter" idx="5"/>
          </p:nvPr>
        </p:nvSpPr>
        <p:spPr/>
        <p:txBody>
          <a:bodyPr/>
          <a:lstStyle/>
          <a:p>
            <a:fld id="{42598FAB-721B-49DF-8585-9A57149FA82D}" type="slidenum">
              <a:rPr lang="en-GB" smtClean="0"/>
              <a:t>3</a:t>
            </a:fld>
            <a:endParaRPr lang="en-GB"/>
          </a:p>
        </p:txBody>
      </p:sp>
    </p:spTree>
    <p:extLst>
      <p:ext uri="{BB962C8B-B14F-4D97-AF65-F5344CB8AC3E}">
        <p14:creationId xmlns:p14="http://schemas.microsoft.com/office/powerpoint/2010/main" val="2415165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By now, staff should be well-versed in the idea that retrieval is more than factual recall. It is worth outlining the steps towards higher-order thinking beginning with building factual recall to mastery, then building in ‘how’ and ‘why’ questions to create mixed quizzes. Finally, approaching the more complex essay or exam-style questions which require students to apply all this knowledge. Explain that they should now be able to do this more successfully as repeated retrieval practice has enabled them to do certain things automatically thus reducing cognitive load for them to concentrate on the more complex thinking.</a:t>
            </a:r>
          </a:p>
        </p:txBody>
      </p:sp>
      <p:sp>
        <p:nvSpPr>
          <p:cNvPr id="4" name="Slide Number Placeholder 3"/>
          <p:cNvSpPr>
            <a:spLocks noGrp="1"/>
          </p:cNvSpPr>
          <p:nvPr>
            <p:ph type="sldNum" sz="quarter" idx="5"/>
          </p:nvPr>
        </p:nvSpPr>
        <p:spPr/>
        <p:txBody>
          <a:bodyPr/>
          <a:lstStyle/>
          <a:p>
            <a:fld id="{42598FAB-721B-49DF-8585-9A57149FA82D}" type="slidenum">
              <a:rPr lang="en-GB" smtClean="0"/>
              <a:t>4</a:t>
            </a:fld>
            <a:endParaRPr lang="en-GB"/>
          </a:p>
        </p:txBody>
      </p:sp>
    </p:spTree>
    <p:extLst>
      <p:ext uri="{BB962C8B-B14F-4D97-AF65-F5344CB8AC3E}">
        <p14:creationId xmlns:p14="http://schemas.microsoft.com/office/powerpoint/2010/main" val="1903965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taken from Tom Needham’s blog and shows how we might treat retrieval over time, beginning with massed retrieval quizzes#, working towards expanded quizzes with more challenging questions, building towards sentence level, paragraph level and finally essay level.</a:t>
            </a:r>
          </a:p>
        </p:txBody>
      </p:sp>
      <p:sp>
        <p:nvSpPr>
          <p:cNvPr id="4" name="Slide Number Placeholder 3"/>
          <p:cNvSpPr>
            <a:spLocks noGrp="1"/>
          </p:cNvSpPr>
          <p:nvPr>
            <p:ph type="sldNum" sz="quarter" idx="5"/>
          </p:nvPr>
        </p:nvSpPr>
        <p:spPr/>
        <p:txBody>
          <a:bodyPr/>
          <a:lstStyle/>
          <a:p>
            <a:fld id="{42598FAB-721B-49DF-8585-9A57149FA82D}" type="slidenum">
              <a:rPr lang="en-GB" smtClean="0"/>
              <a:t>5</a:t>
            </a:fld>
            <a:endParaRPr lang="en-GB"/>
          </a:p>
        </p:txBody>
      </p:sp>
    </p:spTree>
    <p:extLst>
      <p:ext uri="{BB962C8B-B14F-4D97-AF65-F5344CB8AC3E}">
        <p14:creationId xmlns:p14="http://schemas.microsoft.com/office/powerpoint/2010/main" val="3570954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Slide 5-9 are examples of mixed quizzes (step two) thanks to Kate Jones &amp; Matthew Lynch for the retrieval pyramids!</a:t>
            </a:r>
          </a:p>
          <a:p>
            <a:endParaRPr lang="en-GB" dirty="0"/>
          </a:p>
        </p:txBody>
      </p:sp>
      <p:sp>
        <p:nvSpPr>
          <p:cNvPr id="4" name="Slide Number Placeholder 3"/>
          <p:cNvSpPr>
            <a:spLocks noGrp="1"/>
          </p:cNvSpPr>
          <p:nvPr>
            <p:ph type="sldNum" sz="quarter" idx="5"/>
          </p:nvPr>
        </p:nvSpPr>
        <p:spPr/>
        <p:txBody>
          <a:bodyPr/>
          <a:lstStyle/>
          <a:p>
            <a:fld id="{42598FAB-721B-49DF-8585-9A57149FA82D}" type="slidenum">
              <a:rPr lang="en-GB" smtClean="0"/>
              <a:t>6</a:t>
            </a:fld>
            <a:endParaRPr lang="en-GB"/>
          </a:p>
        </p:txBody>
      </p:sp>
    </p:spTree>
    <p:extLst>
      <p:ext uri="{BB962C8B-B14F-4D97-AF65-F5344CB8AC3E}">
        <p14:creationId xmlns:p14="http://schemas.microsoft.com/office/powerpoint/2010/main" val="36126386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2598FAB-721B-49DF-8585-9A57149FA82D}" type="slidenum">
              <a:rPr lang="en-GB" smtClean="0"/>
              <a:t>7</a:t>
            </a:fld>
            <a:endParaRPr lang="en-GB"/>
          </a:p>
        </p:txBody>
      </p:sp>
    </p:spTree>
    <p:extLst>
      <p:ext uri="{BB962C8B-B14F-4D97-AF65-F5344CB8AC3E}">
        <p14:creationId xmlns:p14="http://schemas.microsoft.com/office/powerpoint/2010/main" val="42629990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2598FAB-721B-49DF-8585-9A57149FA82D}" type="slidenum">
              <a:rPr lang="en-GB" smtClean="0"/>
              <a:t>8</a:t>
            </a:fld>
            <a:endParaRPr lang="en-GB"/>
          </a:p>
        </p:txBody>
      </p:sp>
    </p:spTree>
    <p:extLst>
      <p:ext uri="{BB962C8B-B14F-4D97-AF65-F5344CB8AC3E}">
        <p14:creationId xmlns:p14="http://schemas.microsoft.com/office/powerpoint/2010/main" val="16632727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2598FAB-721B-49DF-8585-9A57149FA82D}" type="slidenum">
              <a:rPr lang="en-GB" smtClean="0"/>
              <a:t>9</a:t>
            </a:fld>
            <a:endParaRPr lang="en-GB"/>
          </a:p>
        </p:txBody>
      </p:sp>
    </p:spTree>
    <p:extLst>
      <p:ext uri="{BB962C8B-B14F-4D97-AF65-F5344CB8AC3E}">
        <p14:creationId xmlns:p14="http://schemas.microsoft.com/office/powerpoint/2010/main" val="3366021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11/7/2021</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293426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55698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178849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7D53E-9495-43D2-B9B8-4FAC065631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F3F25B1-B7A0-4F19-B837-A6FAE05525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A60CE38-DAD7-4664-AC1C-29CEE2DDEBAA}"/>
              </a:ext>
            </a:extLst>
          </p:cNvPr>
          <p:cNvSpPr>
            <a:spLocks noGrp="1"/>
          </p:cNvSpPr>
          <p:nvPr>
            <p:ph type="dt" sz="half" idx="10"/>
          </p:nvPr>
        </p:nvSpPr>
        <p:spPr/>
        <p:txBody>
          <a:bodyPr/>
          <a:lstStyle/>
          <a:p>
            <a:fld id="{D7E10B10-C250-4E7C-B304-98F4003B7835}" type="datetimeFigureOut">
              <a:rPr lang="en-GB" smtClean="0"/>
              <a:t>07/11/2021</a:t>
            </a:fld>
            <a:endParaRPr lang="en-GB"/>
          </a:p>
        </p:txBody>
      </p:sp>
      <p:sp>
        <p:nvSpPr>
          <p:cNvPr id="5" name="Footer Placeholder 4">
            <a:extLst>
              <a:ext uri="{FF2B5EF4-FFF2-40B4-BE49-F238E27FC236}">
                <a16:creationId xmlns:a16="http://schemas.microsoft.com/office/drawing/2014/main" id="{FFB7EF5C-525D-48AC-B590-0F5408E1D0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F20048-7137-49F9-8802-0A9FD4CD5D25}"/>
              </a:ext>
            </a:extLst>
          </p:cNvPr>
          <p:cNvSpPr>
            <a:spLocks noGrp="1"/>
          </p:cNvSpPr>
          <p:nvPr>
            <p:ph type="sldNum" sz="quarter" idx="12"/>
          </p:nvPr>
        </p:nvSpPr>
        <p:spPr/>
        <p:txBody>
          <a:bodyPr/>
          <a:lstStyle/>
          <a:p>
            <a:fld id="{A1F0992C-C0B0-4321-86A7-EA6993541FE7}" type="slidenum">
              <a:rPr lang="en-GB" smtClean="0"/>
              <a:t>‹#›</a:t>
            </a:fld>
            <a:endParaRPr lang="en-GB"/>
          </a:p>
        </p:txBody>
      </p:sp>
    </p:spTree>
    <p:extLst>
      <p:ext uri="{BB962C8B-B14F-4D97-AF65-F5344CB8AC3E}">
        <p14:creationId xmlns:p14="http://schemas.microsoft.com/office/powerpoint/2010/main" val="2758137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EF84F-09AF-4503-9397-AE4293217BD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0327AC4-7C90-456A-BBAB-70556B9A92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FB4556-0798-4C68-BFB4-B3535DE0A48A}"/>
              </a:ext>
            </a:extLst>
          </p:cNvPr>
          <p:cNvSpPr>
            <a:spLocks noGrp="1"/>
          </p:cNvSpPr>
          <p:nvPr>
            <p:ph type="dt" sz="half" idx="10"/>
          </p:nvPr>
        </p:nvSpPr>
        <p:spPr/>
        <p:txBody>
          <a:bodyPr/>
          <a:lstStyle/>
          <a:p>
            <a:fld id="{D7E10B10-C250-4E7C-B304-98F4003B7835}" type="datetimeFigureOut">
              <a:rPr lang="en-GB" smtClean="0"/>
              <a:t>07/11/2021</a:t>
            </a:fld>
            <a:endParaRPr lang="en-GB"/>
          </a:p>
        </p:txBody>
      </p:sp>
      <p:sp>
        <p:nvSpPr>
          <p:cNvPr id="5" name="Footer Placeholder 4">
            <a:extLst>
              <a:ext uri="{FF2B5EF4-FFF2-40B4-BE49-F238E27FC236}">
                <a16:creationId xmlns:a16="http://schemas.microsoft.com/office/drawing/2014/main" id="{FE57CAC2-0BB9-4A50-A192-E48C30281A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D6EDAC-4BDD-4C1A-A2E1-DBF07A283507}"/>
              </a:ext>
            </a:extLst>
          </p:cNvPr>
          <p:cNvSpPr>
            <a:spLocks noGrp="1"/>
          </p:cNvSpPr>
          <p:nvPr>
            <p:ph type="sldNum" sz="quarter" idx="12"/>
          </p:nvPr>
        </p:nvSpPr>
        <p:spPr/>
        <p:txBody>
          <a:bodyPr/>
          <a:lstStyle/>
          <a:p>
            <a:fld id="{A1F0992C-C0B0-4321-86A7-EA6993541FE7}" type="slidenum">
              <a:rPr lang="en-GB" smtClean="0"/>
              <a:t>‹#›</a:t>
            </a:fld>
            <a:endParaRPr lang="en-GB"/>
          </a:p>
        </p:txBody>
      </p:sp>
    </p:spTree>
    <p:extLst>
      <p:ext uri="{BB962C8B-B14F-4D97-AF65-F5344CB8AC3E}">
        <p14:creationId xmlns:p14="http://schemas.microsoft.com/office/powerpoint/2010/main" val="35032246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F5FE8-9696-4FA4-B1B6-3B0447C4CD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1799427-2250-4945-8300-0D13336EAC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8DD265-7859-4228-BE1B-8658E0106161}"/>
              </a:ext>
            </a:extLst>
          </p:cNvPr>
          <p:cNvSpPr>
            <a:spLocks noGrp="1"/>
          </p:cNvSpPr>
          <p:nvPr>
            <p:ph type="dt" sz="half" idx="10"/>
          </p:nvPr>
        </p:nvSpPr>
        <p:spPr/>
        <p:txBody>
          <a:bodyPr/>
          <a:lstStyle/>
          <a:p>
            <a:fld id="{D7E10B10-C250-4E7C-B304-98F4003B7835}" type="datetimeFigureOut">
              <a:rPr lang="en-GB" smtClean="0"/>
              <a:t>07/11/2021</a:t>
            </a:fld>
            <a:endParaRPr lang="en-GB"/>
          </a:p>
        </p:txBody>
      </p:sp>
      <p:sp>
        <p:nvSpPr>
          <p:cNvPr id="5" name="Footer Placeholder 4">
            <a:extLst>
              <a:ext uri="{FF2B5EF4-FFF2-40B4-BE49-F238E27FC236}">
                <a16:creationId xmlns:a16="http://schemas.microsoft.com/office/drawing/2014/main" id="{2F23CACE-BAED-4D4C-9C0A-D3E86A2791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6C30B3-A221-4530-914A-6F42DC902B39}"/>
              </a:ext>
            </a:extLst>
          </p:cNvPr>
          <p:cNvSpPr>
            <a:spLocks noGrp="1"/>
          </p:cNvSpPr>
          <p:nvPr>
            <p:ph type="sldNum" sz="quarter" idx="12"/>
          </p:nvPr>
        </p:nvSpPr>
        <p:spPr/>
        <p:txBody>
          <a:bodyPr/>
          <a:lstStyle/>
          <a:p>
            <a:fld id="{A1F0992C-C0B0-4321-86A7-EA6993541FE7}" type="slidenum">
              <a:rPr lang="en-GB" smtClean="0"/>
              <a:t>‹#›</a:t>
            </a:fld>
            <a:endParaRPr lang="en-GB"/>
          </a:p>
        </p:txBody>
      </p:sp>
    </p:spTree>
    <p:extLst>
      <p:ext uri="{BB962C8B-B14F-4D97-AF65-F5344CB8AC3E}">
        <p14:creationId xmlns:p14="http://schemas.microsoft.com/office/powerpoint/2010/main" val="3935582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B5074-7179-46DC-9659-F1A0EBD3DD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324565F-B874-486C-B712-7705294D03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A34574-77FB-4C73-B01A-E7E2C8CBDEA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A898421-4905-4D6D-BF8F-B83C5D8B45C6}"/>
              </a:ext>
            </a:extLst>
          </p:cNvPr>
          <p:cNvSpPr>
            <a:spLocks noGrp="1"/>
          </p:cNvSpPr>
          <p:nvPr>
            <p:ph type="dt" sz="half" idx="10"/>
          </p:nvPr>
        </p:nvSpPr>
        <p:spPr/>
        <p:txBody>
          <a:bodyPr/>
          <a:lstStyle/>
          <a:p>
            <a:fld id="{D7E10B10-C250-4E7C-B304-98F4003B7835}" type="datetimeFigureOut">
              <a:rPr lang="en-GB" smtClean="0"/>
              <a:t>07/11/2021</a:t>
            </a:fld>
            <a:endParaRPr lang="en-GB"/>
          </a:p>
        </p:txBody>
      </p:sp>
      <p:sp>
        <p:nvSpPr>
          <p:cNvPr id="6" name="Footer Placeholder 5">
            <a:extLst>
              <a:ext uri="{FF2B5EF4-FFF2-40B4-BE49-F238E27FC236}">
                <a16:creationId xmlns:a16="http://schemas.microsoft.com/office/drawing/2014/main" id="{55804EEB-61C7-47E3-A6D2-FD19F3ECCD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735CC96-DAE0-4619-A3B5-C50F5BFADC29}"/>
              </a:ext>
            </a:extLst>
          </p:cNvPr>
          <p:cNvSpPr>
            <a:spLocks noGrp="1"/>
          </p:cNvSpPr>
          <p:nvPr>
            <p:ph type="sldNum" sz="quarter" idx="12"/>
          </p:nvPr>
        </p:nvSpPr>
        <p:spPr/>
        <p:txBody>
          <a:bodyPr/>
          <a:lstStyle/>
          <a:p>
            <a:fld id="{A1F0992C-C0B0-4321-86A7-EA6993541FE7}" type="slidenum">
              <a:rPr lang="en-GB" smtClean="0"/>
              <a:t>‹#›</a:t>
            </a:fld>
            <a:endParaRPr lang="en-GB"/>
          </a:p>
        </p:txBody>
      </p:sp>
    </p:spTree>
    <p:extLst>
      <p:ext uri="{BB962C8B-B14F-4D97-AF65-F5344CB8AC3E}">
        <p14:creationId xmlns:p14="http://schemas.microsoft.com/office/powerpoint/2010/main" val="27123550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6A307-FC1E-469D-91F8-95527FB1E3E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A48C7BD-FEFF-4EF0-AB3F-C2A0CCC68A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CAACA9-3926-4081-93BA-D7C5629892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55E58F6-6A09-4CA2-B064-7C4A23E4A5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ACDC36-B1E8-46EC-890A-09711C72BB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24D14C0-A5D0-4593-B6EA-5D01D7C70312}"/>
              </a:ext>
            </a:extLst>
          </p:cNvPr>
          <p:cNvSpPr>
            <a:spLocks noGrp="1"/>
          </p:cNvSpPr>
          <p:nvPr>
            <p:ph type="dt" sz="half" idx="10"/>
          </p:nvPr>
        </p:nvSpPr>
        <p:spPr/>
        <p:txBody>
          <a:bodyPr/>
          <a:lstStyle/>
          <a:p>
            <a:fld id="{D7E10B10-C250-4E7C-B304-98F4003B7835}" type="datetimeFigureOut">
              <a:rPr lang="en-GB" smtClean="0"/>
              <a:t>07/11/2021</a:t>
            </a:fld>
            <a:endParaRPr lang="en-GB"/>
          </a:p>
        </p:txBody>
      </p:sp>
      <p:sp>
        <p:nvSpPr>
          <p:cNvPr id="8" name="Footer Placeholder 7">
            <a:extLst>
              <a:ext uri="{FF2B5EF4-FFF2-40B4-BE49-F238E27FC236}">
                <a16:creationId xmlns:a16="http://schemas.microsoft.com/office/drawing/2014/main" id="{A70FF6A1-C9E9-4867-9868-FB904B0520E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08E9E1D-6EFB-4378-90E8-6478E25EA038}"/>
              </a:ext>
            </a:extLst>
          </p:cNvPr>
          <p:cNvSpPr>
            <a:spLocks noGrp="1"/>
          </p:cNvSpPr>
          <p:nvPr>
            <p:ph type="sldNum" sz="quarter" idx="12"/>
          </p:nvPr>
        </p:nvSpPr>
        <p:spPr/>
        <p:txBody>
          <a:bodyPr/>
          <a:lstStyle/>
          <a:p>
            <a:fld id="{A1F0992C-C0B0-4321-86A7-EA6993541FE7}" type="slidenum">
              <a:rPr lang="en-GB" smtClean="0"/>
              <a:t>‹#›</a:t>
            </a:fld>
            <a:endParaRPr lang="en-GB"/>
          </a:p>
        </p:txBody>
      </p:sp>
    </p:spTree>
    <p:extLst>
      <p:ext uri="{BB962C8B-B14F-4D97-AF65-F5344CB8AC3E}">
        <p14:creationId xmlns:p14="http://schemas.microsoft.com/office/powerpoint/2010/main" val="21866947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ADBE6-3DE0-4180-B7E4-0CD4C90AC20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705E6B3-832A-48DB-B843-FE1286A51189}"/>
              </a:ext>
            </a:extLst>
          </p:cNvPr>
          <p:cNvSpPr>
            <a:spLocks noGrp="1"/>
          </p:cNvSpPr>
          <p:nvPr>
            <p:ph type="dt" sz="half" idx="10"/>
          </p:nvPr>
        </p:nvSpPr>
        <p:spPr/>
        <p:txBody>
          <a:bodyPr/>
          <a:lstStyle/>
          <a:p>
            <a:fld id="{D7E10B10-C250-4E7C-B304-98F4003B7835}" type="datetimeFigureOut">
              <a:rPr lang="en-GB" smtClean="0"/>
              <a:t>07/11/2021</a:t>
            </a:fld>
            <a:endParaRPr lang="en-GB"/>
          </a:p>
        </p:txBody>
      </p:sp>
      <p:sp>
        <p:nvSpPr>
          <p:cNvPr id="4" name="Footer Placeholder 3">
            <a:extLst>
              <a:ext uri="{FF2B5EF4-FFF2-40B4-BE49-F238E27FC236}">
                <a16:creationId xmlns:a16="http://schemas.microsoft.com/office/drawing/2014/main" id="{F8A2B65C-2AA7-4F1D-B4FA-612EC16691C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F8AC19B-94C0-4FDD-80BD-7EC4020FDD5C}"/>
              </a:ext>
            </a:extLst>
          </p:cNvPr>
          <p:cNvSpPr>
            <a:spLocks noGrp="1"/>
          </p:cNvSpPr>
          <p:nvPr>
            <p:ph type="sldNum" sz="quarter" idx="12"/>
          </p:nvPr>
        </p:nvSpPr>
        <p:spPr/>
        <p:txBody>
          <a:bodyPr/>
          <a:lstStyle/>
          <a:p>
            <a:fld id="{A1F0992C-C0B0-4321-86A7-EA6993541FE7}" type="slidenum">
              <a:rPr lang="en-GB" smtClean="0"/>
              <a:t>‹#›</a:t>
            </a:fld>
            <a:endParaRPr lang="en-GB"/>
          </a:p>
        </p:txBody>
      </p:sp>
    </p:spTree>
    <p:extLst>
      <p:ext uri="{BB962C8B-B14F-4D97-AF65-F5344CB8AC3E}">
        <p14:creationId xmlns:p14="http://schemas.microsoft.com/office/powerpoint/2010/main" val="40993771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9FB95D-C799-4FDE-90C8-F2762426D8B8}"/>
              </a:ext>
            </a:extLst>
          </p:cNvPr>
          <p:cNvSpPr>
            <a:spLocks noGrp="1"/>
          </p:cNvSpPr>
          <p:nvPr>
            <p:ph type="dt" sz="half" idx="10"/>
          </p:nvPr>
        </p:nvSpPr>
        <p:spPr/>
        <p:txBody>
          <a:bodyPr/>
          <a:lstStyle/>
          <a:p>
            <a:fld id="{D7E10B10-C250-4E7C-B304-98F4003B7835}" type="datetimeFigureOut">
              <a:rPr lang="en-GB" smtClean="0"/>
              <a:t>07/11/2021</a:t>
            </a:fld>
            <a:endParaRPr lang="en-GB"/>
          </a:p>
        </p:txBody>
      </p:sp>
      <p:sp>
        <p:nvSpPr>
          <p:cNvPr id="3" name="Footer Placeholder 2">
            <a:extLst>
              <a:ext uri="{FF2B5EF4-FFF2-40B4-BE49-F238E27FC236}">
                <a16:creationId xmlns:a16="http://schemas.microsoft.com/office/drawing/2014/main" id="{3515ED08-9AFD-4E90-A352-805F37283E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76E4A02-14E4-4D08-B830-64785020A16B}"/>
              </a:ext>
            </a:extLst>
          </p:cNvPr>
          <p:cNvSpPr>
            <a:spLocks noGrp="1"/>
          </p:cNvSpPr>
          <p:nvPr>
            <p:ph type="sldNum" sz="quarter" idx="12"/>
          </p:nvPr>
        </p:nvSpPr>
        <p:spPr/>
        <p:txBody>
          <a:bodyPr/>
          <a:lstStyle/>
          <a:p>
            <a:fld id="{A1F0992C-C0B0-4321-86A7-EA6993541FE7}" type="slidenum">
              <a:rPr lang="en-GB" smtClean="0"/>
              <a:t>‹#›</a:t>
            </a:fld>
            <a:endParaRPr lang="en-GB"/>
          </a:p>
        </p:txBody>
      </p:sp>
    </p:spTree>
    <p:extLst>
      <p:ext uri="{BB962C8B-B14F-4D97-AF65-F5344CB8AC3E}">
        <p14:creationId xmlns:p14="http://schemas.microsoft.com/office/powerpoint/2010/main" val="22058552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0ABC9-DE78-4CEB-98E1-DDBC9BFD28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565F4A-0B50-4382-B499-18A9ABD51B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1F25B85-2031-41BE-A1C8-E69A592DCB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B0A8CD-46A6-4E8D-8F95-8CEF949B9BB2}"/>
              </a:ext>
            </a:extLst>
          </p:cNvPr>
          <p:cNvSpPr>
            <a:spLocks noGrp="1"/>
          </p:cNvSpPr>
          <p:nvPr>
            <p:ph type="dt" sz="half" idx="10"/>
          </p:nvPr>
        </p:nvSpPr>
        <p:spPr/>
        <p:txBody>
          <a:bodyPr/>
          <a:lstStyle/>
          <a:p>
            <a:fld id="{D7E10B10-C250-4E7C-B304-98F4003B7835}" type="datetimeFigureOut">
              <a:rPr lang="en-GB" smtClean="0"/>
              <a:t>07/11/2021</a:t>
            </a:fld>
            <a:endParaRPr lang="en-GB"/>
          </a:p>
        </p:txBody>
      </p:sp>
      <p:sp>
        <p:nvSpPr>
          <p:cNvPr id="6" name="Footer Placeholder 5">
            <a:extLst>
              <a:ext uri="{FF2B5EF4-FFF2-40B4-BE49-F238E27FC236}">
                <a16:creationId xmlns:a16="http://schemas.microsoft.com/office/drawing/2014/main" id="{24766A4F-624B-43AC-8540-209E8F3B0F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6F2F87-D684-49D2-A14B-E99D297C9C14}"/>
              </a:ext>
            </a:extLst>
          </p:cNvPr>
          <p:cNvSpPr>
            <a:spLocks noGrp="1"/>
          </p:cNvSpPr>
          <p:nvPr>
            <p:ph type="sldNum" sz="quarter" idx="12"/>
          </p:nvPr>
        </p:nvSpPr>
        <p:spPr/>
        <p:txBody>
          <a:bodyPr/>
          <a:lstStyle/>
          <a:p>
            <a:fld id="{A1F0992C-C0B0-4321-86A7-EA6993541FE7}" type="slidenum">
              <a:rPr lang="en-GB" smtClean="0"/>
              <a:t>‹#›</a:t>
            </a:fld>
            <a:endParaRPr lang="en-GB"/>
          </a:p>
        </p:txBody>
      </p:sp>
    </p:spTree>
    <p:extLst>
      <p:ext uri="{BB962C8B-B14F-4D97-AF65-F5344CB8AC3E}">
        <p14:creationId xmlns:p14="http://schemas.microsoft.com/office/powerpoint/2010/main" val="1313108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7469832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F992B-3E0A-4A13-8BE1-447AD75F15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AE09C36-C6B2-414A-A2B6-752E89D8BE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AF871DA-8A3E-4E55-9214-B4BAFADD8C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E73F32-175B-438A-8207-5883312D8EEA}"/>
              </a:ext>
            </a:extLst>
          </p:cNvPr>
          <p:cNvSpPr>
            <a:spLocks noGrp="1"/>
          </p:cNvSpPr>
          <p:nvPr>
            <p:ph type="dt" sz="half" idx="10"/>
          </p:nvPr>
        </p:nvSpPr>
        <p:spPr/>
        <p:txBody>
          <a:bodyPr/>
          <a:lstStyle/>
          <a:p>
            <a:fld id="{D7E10B10-C250-4E7C-B304-98F4003B7835}" type="datetimeFigureOut">
              <a:rPr lang="en-GB" smtClean="0"/>
              <a:t>07/11/2021</a:t>
            </a:fld>
            <a:endParaRPr lang="en-GB"/>
          </a:p>
        </p:txBody>
      </p:sp>
      <p:sp>
        <p:nvSpPr>
          <p:cNvPr id="6" name="Footer Placeholder 5">
            <a:extLst>
              <a:ext uri="{FF2B5EF4-FFF2-40B4-BE49-F238E27FC236}">
                <a16:creationId xmlns:a16="http://schemas.microsoft.com/office/drawing/2014/main" id="{128BD13E-A973-4AB9-971A-C8D3BCB419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4F4CDB-48E9-44EB-8F5C-9F0D247E82EB}"/>
              </a:ext>
            </a:extLst>
          </p:cNvPr>
          <p:cNvSpPr>
            <a:spLocks noGrp="1"/>
          </p:cNvSpPr>
          <p:nvPr>
            <p:ph type="sldNum" sz="quarter" idx="12"/>
          </p:nvPr>
        </p:nvSpPr>
        <p:spPr/>
        <p:txBody>
          <a:bodyPr/>
          <a:lstStyle/>
          <a:p>
            <a:fld id="{A1F0992C-C0B0-4321-86A7-EA6993541FE7}" type="slidenum">
              <a:rPr lang="en-GB" smtClean="0"/>
              <a:t>‹#›</a:t>
            </a:fld>
            <a:endParaRPr lang="en-GB"/>
          </a:p>
        </p:txBody>
      </p:sp>
    </p:spTree>
    <p:extLst>
      <p:ext uri="{BB962C8B-B14F-4D97-AF65-F5344CB8AC3E}">
        <p14:creationId xmlns:p14="http://schemas.microsoft.com/office/powerpoint/2010/main" val="41747802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E70C9-DC74-4C54-A917-E2100862DF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E9A76A0-D8DE-4059-B273-C13858DBA8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E6D0D2-7DB8-4A84-A92D-C1133993FAE0}"/>
              </a:ext>
            </a:extLst>
          </p:cNvPr>
          <p:cNvSpPr>
            <a:spLocks noGrp="1"/>
          </p:cNvSpPr>
          <p:nvPr>
            <p:ph type="dt" sz="half" idx="10"/>
          </p:nvPr>
        </p:nvSpPr>
        <p:spPr/>
        <p:txBody>
          <a:bodyPr/>
          <a:lstStyle/>
          <a:p>
            <a:fld id="{D7E10B10-C250-4E7C-B304-98F4003B7835}" type="datetimeFigureOut">
              <a:rPr lang="en-GB" smtClean="0"/>
              <a:t>07/11/2021</a:t>
            </a:fld>
            <a:endParaRPr lang="en-GB"/>
          </a:p>
        </p:txBody>
      </p:sp>
      <p:sp>
        <p:nvSpPr>
          <p:cNvPr id="5" name="Footer Placeholder 4">
            <a:extLst>
              <a:ext uri="{FF2B5EF4-FFF2-40B4-BE49-F238E27FC236}">
                <a16:creationId xmlns:a16="http://schemas.microsoft.com/office/drawing/2014/main" id="{71F72790-602E-4D9B-979F-A8E3F3260E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D1F44B-665E-41D1-836A-4A00991BDD28}"/>
              </a:ext>
            </a:extLst>
          </p:cNvPr>
          <p:cNvSpPr>
            <a:spLocks noGrp="1"/>
          </p:cNvSpPr>
          <p:nvPr>
            <p:ph type="sldNum" sz="quarter" idx="12"/>
          </p:nvPr>
        </p:nvSpPr>
        <p:spPr/>
        <p:txBody>
          <a:bodyPr/>
          <a:lstStyle/>
          <a:p>
            <a:fld id="{A1F0992C-C0B0-4321-86A7-EA6993541FE7}" type="slidenum">
              <a:rPr lang="en-GB" smtClean="0"/>
              <a:t>‹#›</a:t>
            </a:fld>
            <a:endParaRPr lang="en-GB"/>
          </a:p>
        </p:txBody>
      </p:sp>
    </p:spTree>
    <p:extLst>
      <p:ext uri="{BB962C8B-B14F-4D97-AF65-F5344CB8AC3E}">
        <p14:creationId xmlns:p14="http://schemas.microsoft.com/office/powerpoint/2010/main" val="26631873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FD1866-3D00-45C6-9435-3FC005C638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19CB294-5AB5-4BED-A6C4-3CC50D9F62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F393B8-7ACE-40B2-A696-C9A7C0349EF3}"/>
              </a:ext>
            </a:extLst>
          </p:cNvPr>
          <p:cNvSpPr>
            <a:spLocks noGrp="1"/>
          </p:cNvSpPr>
          <p:nvPr>
            <p:ph type="dt" sz="half" idx="10"/>
          </p:nvPr>
        </p:nvSpPr>
        <p:spPr/>
        <p:txBody>
          <a:bodyPr/>
          <a:lstStyle/>
          <a:p>
            <a:fld id="{D7E10B10-C250-4E7C-B304-98F4003B7835}" type="datetimeFigureOut">
              <a:rPr lang="en-GB" smtClean="0"/>
              <a:t>07/11/2021</a:t>
            </a:fld>
            <a:endParaRPr lang="en-GB"/>
          </a:p>
        </p:txBody>
      </p:sp>
      <p:sp>
        <p:nvSpPr>
          <p:cNvPr id="5" name="Footer Placeholder 4">
            <a:extLst>
              <a:ext uri="{FF2B5EF4-FFF2-40B4-BE49-F238E27FC236}">
                <a16:creationId xmlns:a16="http://schemas.microsoft.com/office/drawing/2014/main" id="{738E0D38-715A-44F5-A277-FC4898C874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72858E-F829-436A-A02C-8EEFD28B5420}"/>
              </a:ext>
            </a:extLst>
          </p:cNvPr>
          <p:cNvSpPr>
            <a:spLocks noGrp="1"/>
          </p:cNvSpPr>
          <p:nvPr>
            <p:ph type="sldNum" sz="quarter" idx="12"/>
          </p:nvPr>
        </p:nvSpPr>
        <p:spPr/>
        <p:txBody>
          <a:bodyPr/>
          <a:lstStyle/>
          <a:p>
            <a:fld id="{A1F0992C-C0B0-4321-86A7-EA6993541FE7}" type="slidenum">
              <a:rPr lang="en-GB" smtClean="0"/>
              <a:t>‹#›</a:t>
            </a:fld>
            <a:endParaRPr lang="en-GB"/>
          </a:p>
        </p:txBody>
      </p:sp>
    </p:spTree>
    <p:extLst>
      <p:ext uri="{BB962C8B-B14F-4D97-AF65-F5344CB8AC3E}">
        <p14:creationId xmlns:p14="http://schemas.microsoft.com/office/powerpoint/2010/main" val="1701938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48726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55547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25177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015503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340530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8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1196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11/7/2021</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1016737607"/>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AC7A98-C340-4DAE-8F0A-E0A09B3F0B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962DCEF-E4B1-44B4-8604-A3B8925E6A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84E325-C4E1-49F3-9FDF-77E8EA86F4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E10B10-C250-4E7C-B304-98F4003B7835}" type="datetimeFigureOut">
              <a:rPr lang="en-GB" smtClean="0"/>
              <a:t>07/11/2021</a:t>
            </a:fld>
            <a:endParaRPr lang="en-GB"/>
          </a:p>
        </p:txBody>
      </p:sp>
      <p:sp>
        <p:nvSpPr>
          <p:cNvPr id="5" name="Footer Placeholder 4">
            <a:extLst>
              <a:ext uri="{FF2B5EF4-FFF2-40B4-BE49-F238E27FC236}">
                <a16:creationId xmlns:a16="http://schemas.microsoft.com/office/drawing/2014/main" id="{DC4B1ACE-CC82-4460-8953-CF90D25206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AF3DC8E-3467-49E7-9576-4BBF217E41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F0992C-C0B0-4321-86A7-EA6993541FE7}" type="slidenum">
              <a:rPr lang="en-GB" smtClean="0"/>
              <a:t>‹#›</a:t>
            </a:fld>
            <a:endParaRPr lang="en-GB"/>
          </a:p>
        </p:txBody>
      </p:sp>
    </p:spTree>
    <p:extLst>
      <p:ext uri="{BB962C8B-B14F-4D97-AF65-F5344CB8AC3E}">
        <p14:creationId xmlns:p14="http://schemas.microsoft.com/office/powerpoint/2010/main" val="65458298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8">
            <a:extLst>
              <a:ext uri="{FF2B5EF4-FFF2-40B4-BE49-F238E27FC236}">
                <a16:creationId xmlns:a16="http://schemas.microsoft.com/office/drawing/2014/main" id="{657F69E0-C4B0-4BEC-A689-4F8D877F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05CC16-43DE-4265-BDD3-B55DA784D939}"/>
              </a:ext>
            </a:extLst>
          </p:cNvPr>
          <p:cNvSpPr>
            <a:spLocks noGrp="1"/>
          </p:cNvSpPr>
          <p:nvPr>
            <p:ph type="ctrTitle"/>
          </p:nvPr>
        </p:nvSpPr>
        <p:spPr>
          <a:xfrm>
            <a:off x="1524000" y="1122363"/>
            <a:ext cx="9144000" cy="3063240"/>
          </a:xfrm>
        </p:spPr>
        <p:txBody>
          <a:bodyPr>
            <a:normAutofit/>
          </a:bodyPr>
          <a:lstStyle/>
          <a:p>
            <a:pPr algn="ctr">
              <a:lnSpc>
                <a:spcPct val="90000"/>
              </a:lnSpc>
            </a:pPr>
            <a:r>
              <a:rPr lang="en-GB" sz="10000" dirty="0"/>
              <a:t>Retrieval Practice</a:t>
            </a:r>
          </a:p>
        </p:txBody>
      </p:sp>
      <p:sp>
        <p:nvSpPr>
          <p:cNvPr id="3" name="Subtitle 2">
            <a:extLst>
              <a:ext uri="{FF2B5EF4-FFF2-40B4-BE49-F238E27FC236}">
                <a16:creationId xmlns:a16="http://schemas.microsoft.com/office/drawing/2014/main" id="{3433D654-6F79-46F9-A0A8-522A1F69CAA0}"/>
              </a:ext>
            </a:extLst>
          </p:cNvPr>
          <p:cNvSpPr>
            <a:spLocks noGrp="1"/>
          </p:cNvSpPr>
          <p:nvPr>
            <p:ph type="subTitle" idx="1"/>
          </p:nvPr>
        </p:nvSpPr>
        <p:spPr>
          <a:xfrm>
            <a:off x="1527048" y="4599432"/>
            <a:ext cx="9144000" cy="1536192"/>
          </a:xfrm>
        </p:spPr>
        <p:txBody>
          <a:bodyPr>
            <a:normAutofit/>
          </a:bodyPr>
          <a:lstStyle/>
          <a:p>
            <a:pPr algn="ctr"/>
            <a:r>
              <a:rPr lang="en-GB" sz="3200" dirty="0"/>
              <a:t>Aims: to explore effective feedback on retrieval tasks and the gradual removal of scaffold.</a:t>
            </a:r>
          </a:p>
        </p:txBody>
      </p:sp>
      <p:sp>
        <p:nvSpPr>
          <p:cNvPr id="27" name="Rectangle 6">
            <a:extLst>
              <a:ext uri="{FF2B5EF4-FFF2-40B4-BE49-F238E27FC236}">
                <a16:creationId xmlns:a16="http://schemas.microsoft.com/office/drawing/2014/main" id="{9F6380B4-6A1C-481E-8408-B4E6C75B9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3686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696540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BFAB87-B60F-421D-AE42-A5B522AF1473}"/>
              </a:ext>
            </a:extLst>
          </p:cNvPr>
          <p:cNvSpPr/>
          <p:nvPr/>
        </p:nvSpPr>
        <p:spPr>
          <a:xfrm>
            <a:off x="0" y="0"/>
            <a:ext cx="12192000" cy="728869"/>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08F0DA55-F1CD-46AE-B8B7-7CD5E4A788B4}"/>
              </a:ext>
            </a:extLst>
          </p:cNvPr>
          <p:cNvSpPr/>
          <p:nvPr/>
        </p:nvSpPr>
        <p:spPr>
          <a:xfrm>
            <a:off x="387629" y="5565912"/>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EB83BFA5-8488-45EA-B9CA-D0D3B045AA63}"/>
              </a:ext>
            </a:extLst>
          </p:cNvPr>
          <p:cNvSpPr/>
          <p:nvPr/>
        </p:nvSpPr>
        <p:spPr>
          <a:xfrm>
            <a:off x="3332922" y="5565913"/>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Rounded Corners 8">
            <a:extLst>
              <a:ext uri="{FF2B5EF4-FFF2-40B4-BE49-F238E27FC236}">
                <a16:creationId xmlns:a16="http://schemas.microsoft.com/office/drawing/2014/main" id="{F31EA454-6710-41B2-B1BB-18C269AEE8DA}"/>
              </a:ext>
            </a:extLst>
          </p:cNvPr>
          <p:cNvSpPr/>
          <p:nvPr/>
        </p:nvSpPr>
        <p:spPr>
          <a:xfrm>
            <a:off x="6278215" y="5565913"/>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376B886B-571E-4C80-B942-81D75BA93EE8}"/>
              </a:ext>
            </a:extLst>
          </p:cNvPr>
          <p:cNvSpPr/>
          <p:nvPr/>
        </p:nvSpPr>
        <p:spPr>
          <a:xfrm>
            <a:off x="9223508" y="5565913"/>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Rounded Corners 10">
            <a:extLst>
              <a:ext uri="{FF2B5EF4-FFF2-40B4-BE49-F238E27FC236}">
                <a16:creationId xmlns:a16="http://schemas.microsoft.com/office/drawing/2014/main" id="{88C45B1D-CBD2-4160-BB1A-77285355C57B}"/>
              </a:ext>
            </a:extLst>
          </p:cNvPr>
          <p:cNvSpPr/>
          <p:nvPr/>
        </p:nvSpPr>
        <p:spPr>
          <a:xfrm>
            <a:off x="1697935" y="4178575"/>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Rounded Corners 11">
            <a:extLst>
              <a:ext uri="{FF2B5EF4-FFF2-40B4-BE49-F238E27FC236}">
                <a16:creationId xmlns:a16="http://schemas.microsoft.com/office/drawing/2014/main" id="{A9253424-E1A9-4152-9277-178CB73AD3CD}"/>
              </a:ext>
            </a:extLst>
          </p:cNvPr>
          <p:cNvSpPr/>
          <p:nvPr/>
        </p:nvSpPr>
        <p:spPr>
          <a:xfrm>
            <a:off x="4744278" y="4178575"/>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Rounded Corners 12">
            <a:extLst>
              <a:ext uri="{FF2B5EF4-FFF2-40B4-BE49-F238E27FC236}">
                <a16:creationId xmlns:a16="http://schemas.microsoft.com/office/drawing/2014/main" id="{71CDD443-D885-447D-8E00-6AB19D41C821}"/>
              </a:ext>
            </a:extLst>
          </p:cNvPr>
          <p:cNvSpPr/>
          <p:nvPr/>
        </p:nvSpPr>
        <p:spPr>
          <a:xfrm>
            <a:off x="7790621" y="4178575"/>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Rounded Corners 13">
            <a:extLst>
              <a:ext uri="{FF2B5EF4-FFF2-40B4-BE49-F238E27FC236}">
                <a16:creationId xmlns:a16="http://schemas.microsoft.com/office/drawing/2014/main" id="{35E9AB24-54FF-4240-9971-D55315B4411C}"/>
              </a:ext>
            </a:extLst>
          </p:cNvPr>
          <p:cNvSpPr/>
          <p:nvPr/>
        </p:nvSpPr>
        <p:spPr>
          <a:xfrm>
            <a:off x="3332922" y="2791238"/>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Rounded Corners 14">
            <a:extLst>
              <a:ext uri="{FF2B5EF4-FFF2-40B4-BE49-F238E27FC236}">
                <a16:creationId xmlns:a16="http://schemas.microsoft.com/office/drawing/2014/main" id="{CED6A30F-2498-4541-B147-44E67D0B108D}"/>
              </a:ext>
            </a:extLst>
          </p:cNvPr>
          <p:cNvSpPr/>
          <p:nvPr/>
        </p:nvSpPr>
        <p:spPr>
          <a:xfrm>
            <a:off x="6278216" y="2791238"/>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Rounded Corners 15">
            <a:extLst>
              <a:ext uri="{FF2B5EF4-FFF2-40B4-BE49-F238E27FC236}">
                <a16:creationId xmlns:a16="http://schemas.microsoft.com/office/drawing/2014/main" id="{957E0345-5AD6-49F3-9B62-1B588C226CD4}"/>
              </a:ext>
            </a:extLst>
          </p:cNvPr>
          <p:cNvSpPr/>
          <p:nvPr/>
        </p:nvSpPr>
        <p:spPr>
          <a:xfrm>
            <a:off x="4744278" y="1403900"/>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6556A312-58EB-4D1D-A430-BB3F1EA2FAD9}"/>
              </a:ext>
            </a:extLst>
          </p:cNvPr>
          <p:cNvSpPr txBox="1"/>
          <p:nvPr/>
        </p:nvSpPr>
        <p:spPr>
          <a:xfrm>
            <a:off x="0" y="72046"/>
            <a:ext cx="1219199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Berlin Sans FB Demi" panose="020E0802020502020306" pitchFamily="34" charset="0"/>
                <a:ea typeface="+mn-ea"/>
                <a:cs typeface="+mn-cs"/>
              </a:rPr>
              <a:t>A Christmas Carol: Retrieval Pyramid – Scrooge’s spiritual journey </a:t>
            </a:r>
          </a:p>
        </p:txBody>
      </p:sp>
      <p:pic>
        <p:nvPicPr>
          <p:cNvPr id="18" name="Picture 4">
            <a:extLst>
              <a:ext uri="{FF2B5EF4-FFF2-40B4-BE49-F238E27FC236}">
                <a16:creationId xmlns:a16="http://schemas.microsoft.com/office/drawing/2014/main" id="{47BDFFB4-4BF7-4DE7-AEEF-41E2F6992D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77" y="4758357"/>
            <a:ext cx="400495" cy="7288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7">
            <a:extLst>
              <a:ext uri="{FF2B5EF4-FFF2-40B4-BE49-F238E27FC236}">
                <a16:creationId xmlns:a16="http://schemas.microsoft.com/office/drawing/2014/main" id="{72DCBFC2-8125-4F0E-A840-F680856D187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6760" y="747897"/>
            <a:ext cx="476166" cy="7719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6">
            <a:extLst>
              <a:ext uri="{FF2B5EF4-FFF2-40B4-BE49-F238E27FC236}">
                <a16:creationId xmlns:a16="http://schemas.microsoft.com/office/drawing/2014/main" id="{500AAF7D-5F9F-4EDE-80AD-7CCD4C7483C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9656" y="2037335"/>
            <a:ext cx="545128" cy="714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a:extLst>
              <a:ext uri="{FF2B5EF4-FFF2-40B4-BE49-F238E27FC236}">
                <a16:creationId xmlns:a16="http://schemas.microsoft.com/office/drawing/2014/main" id="{1DD9E3CF-8DCF-47A0-858D-43984FD5D53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59840" y="3305992"/>
            <a:ext cx="542010" cy="8332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a:extLst>
              <a:ext uri="{FF2B5EF4-FFF2-40B4-BE49-F238E27FC236}">
                <a16:creationId xmlns:a16="http://schemas.microsoft.com/office/drawing/2014/main" id="{DF701F78-27FD-478B-8C04-69055E249BF1}"/>
              </a:ext>
            </a:extLst>
          </p:cNvPr>
          <p:cNvSpPr txBox="1"/>
          <p:nvPr/>
        </p:nvSpPr>
        <p:spPr>
          <a:xfrm>
            <a:off x="470072" y="5684029"/>
            <a:ext cx="2579584"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Complete the quotation: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“I ______ the _______ I ______ in life.”</a:t>
            </a:r>
          </a:p>
        </p:txBody>
      </p:sp>
      <p:sp>
        <p:nvSpPr>
          <p:cNvPr id="22" name="TextBox 21">
            <a:extLst>
              <a:ext uri="{FF2B5EF4-FFF2-40B4-BE49-F238E27FC236}">
                <a16:creationId xmlns:a16="http://schemas.microsoft.com/office/drawing/2014/main" id="{E7AE86B1-BE3C-4DDA-A81D-6470C7B1E276}"/>
              </a:ext>
            </a:extLst>
          </p:cNvPr>
          <p:cNvSpPr txBox="1"/>
          <p:nvPr/>
        </p:nvSpPr>
        <p:spPr>
          <a:xfrm>
            <a:off x="3394851" y="5684029"/>
            <a:ext cx="2579584"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Explain why Scrooge is associated with cold and ice in Stave One.</a:t>
            </a:r>
          </a:p>
        </p:txBody>
      </p:sp>
      <p:sp>
        <p:nvSpPr>
          <p:cNvPr id="23" name="TextBox 22">
            <a:extLst>
              <a:ext uri="{FF2B5EF4-FFF2-40B4-BE49-F238E27FC236}">
                <a16:creationId xmlns:a16="http://schemas.microsoft.com/office/drawing/2014/main" id="{ABD9857F-EA5F-4623-8373-55759B482FAA}"/>
              </a:ext>
            </a:extLst>
          </p:cNvPr>
          <p:cNvSpPr txBox="1"/>
          <p:nvPr/>
        </p:nvSpPr>
        <p:spPr>
          <a:xfrm>
            <a:off x="6340144" y="5684029"/>
            <a:ext cx="2579584"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Recall 2 similes used to describe Scrooge in Stave One of the novella.</a:t>
            </a:r>
          </a:p>
        </p:txBody>
      </p:sp>
      <p:sp>
        <p:nvSpPr>
          <p:cNvPr id="24" name="TextBox 23">
            <a:extLst>
              <a:ext uri="{FF2B5EF4-FFF2-40B4-BE49-F238E27FC236}">
                <a16:creationId xmlns:a16="http://schemas.microsoft.com/office/drawing/2014/main" id="{EEC25300-958C-48FD-86AC-E1A58E9A4B80}"/>
              </a:ext>
            </a:extLst>
          </p:cNvPr>
          <p:cNvSpPr txBox="1"/>
          <p:nvPr/>
        </p:nvSpPr>
        <p:spPr>
          <a:xfrm>
            <a:off x="9285437" y="5684029"/>
            <a:ext cx="2579584"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Is Scrooge a static or a dynamic character? Explain why.</a:t>
            </a:r>
          </a:p>
        </p:txBody>
      </p:sp>
      <p:sp>
        <p:nvSpPr>
          <p:cNvPr id="25" name="TextBox 24">
            <a:extLst>
              <a:ext uri="{FF2B5EF4-FFF2-40B4-BE49-F238E27FC236}">
                <a16:creationId xmlns:a16="http://schemas.microsoft.com/office/drawing/2014/main" id="{EB064BE5-BDE1-4A1C-A429-3FE3F8059644}"/>
              </a:ext>
            </a:extLst>
          </p:cNvPr>
          <p:cNvSpPr txBox="1"/>
          <p:nvPr/>
        </p:nvSpPr>
        <p:spPr>
          <a:xfrm>
            <a:off x="1739350" y="4298849"/>
            <a:ext cx="2579584"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What things does Scrooge learn from       re-visiting his past?</a:t>
            </a:r>
          </a:p>
        </p:txBody>
      </p:sp>
      <p:sp>
        <p:nvSpPr>
          <p:cNvPr id="26" name="TextBox 25">
            <a:extLst>
              <a:ext uri="{FF2B5EF4-FFF2-40B4-BE49-F238E27FC236}">
                <a16:creationId xmlns:a16="http://schemas.microsoft.com/office/drawing/2014/main" id="{1142BF01-0A98-4F19-9D41-966A5152A03A}"/>
              </a:ext>
            </a:extLst>
          </p:cNvPr>
          <p:cNvSpPr txBox="1"/>
          <p:nvPr/>
        </p:nvSpPr>
        <p:spPr>
          <a:xfrm>
            <a:off x="4806207" y="4296692"/>
            <a:ext cx="2579584"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Explain the symbolism of Marley’s chains and the items attached to it.</a:t>
            </a:r>
          </a:p>
        </p:txBody>
      </p:sp>
      <p:sp>
        <p:nvSpPr>
          <p:cNvPr id="27" name="TextBox 26">
            <a:extLst>
              <a:ext uri="{FF2B5EF4-FFF2-40B4-BE49-F238E27FC236}">
                <a16:creationId xmlns:a16="http://schemas.microsoft.com/office/drawing/2014/main" id="{E679D343-A66D-4262-AF6A-3BC6F5274D3E}"/>
              </a:ext>
            </a:extLst>
          </p:cNvPr>
          <p:cNvSpPr txBox="1"/>
          <p:nvPr/>
        </p:nvSpPr>
        <p:spPr>
          <a:xfrm>
            <a:off x="7840314" y="4296692"/>
            <a:ext cx="2579584"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Explain how Fred and Fezziwig are the antithesis of Scrooge.</a:t>
            </a:r>
          </a:p>
        </p:txBody>
      </p:sp>
      <p:sp>
        <p:nvSpPr>
          <p:cNvPr id="28" name="TextBox 27">
            <a:extLst>
              <a:ext uri="{FF2B5EF4-FFF2-40B4-BE49-F238E27FC236}">
                <a16:creationId xmlns:a16="http://schemas.microsoft.com/office/drawing/2014/main" id="{6033A8B4-173A-4BAE-866E-CAB61C47BEC7}"/>
              </a:ext>
            </a:extLst>
          </p:cNvPr>
          <p:cNvSpPr txBox="1"/>
          <p:nvPr/>
        </p:nvSpPr>
        <p:spPr>
          <a:xfrm>
            <a:off x="3403134" y="2909354"/>
            <a:ext cx="2579584"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What things does the final spirit teach Scrooge, without words?</a:t>
            </a:r>
          </a:p>
        </p:txBody>
      </p:sp>
      <p:sp>
        <p:nvSpPr>
          <p:cNvPr id="29" name="TextBox 28">
            <a:extLst>
              <a:ext uri="{FF2B5EF4-FFF2-40B4-BE49-F238E27FC236}">
                <a16:creationId xmlns:a16="http://schemas.microsoft.com/office/drawing/2014/main" id="{15F0D332-56D6-4FF8-A7E1-7071E9C184F9}"/>
              </a:ext>
            </a:extLst>
          </p:cNvPr>
          <p:cNvSpPr txBox="1"/>
          <p:nvPr/>
        </p:nvSpPr>
        <p:spPr>
          <a:xfrm>
            <a:off x="6340144" y="2909354"/>
            <a:ext cx="2579584"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Who are Ignorance &amp; Want, and what do they represent in the novella?</a:t>
            </a:r>
          </a:p>
        </p:txBody>
      </p:sp>
      <p:sp>
        <p:nvSpPr>
          <p:cNvPr id="30" name="TextBox 29">
            <a:extLst>
              <a:ext uri="{FF2B5EF4-FFF2-40B4-BE49-F238E27FC236}">
                <a16:creationId xmlns:a16="http://schemas.microsoft.com/office/drawing/2014/main" id="{9C2D184F-1FB9-4302-B255-0A8BF9A6557D}"/>
              </a:ext>
            </a:extLst>
          </p:cNvPr>
          <p:cNvSpPr txBox="1"/>
          <p:nvPr/>
        </p:nvSpPr>
        <p:spPr>
          <a:xfrm>
            <a:off x="4744278" y="1399761"/>
            <a:ext cx="2703443"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Which spirit do you think has the greatest impact on Scrooge? Justify your ideas.</a:t>
            </a:r>
          </a:p>
        </p:txBody>
      </p:sp>
    </p:spTree>
    <p:extLst>
      <p:ext uri="{BB962C8B-B14F-4D97-AF65-F5344CB8AC3E}">
        <p14:creationId xmlns:p14="http://schemas.microsoft.com/office/powerpoint/2010/main" val="1296166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23F7B7F-3DCE-0E45-A0AF-2E1F07657935}"/>
              </a:ext>
            </a:extLst>
          </p:cNvPr>
          <p:cNvSpPr txBox="1"/>
          <p:nvPr/>
        </p:nvSpPr>
        <p:spPr>
          <a:xfrm>
            <a:off x="1923393" y="236483"/>
            <a:ext cx="8087710" cy="954107"/>
          </a:xfrm>
          <a:prstGeom prst="rect">
            <a:avLst/>
          </a:prstGeom>
          <a:solidFill>
            <a:schemeClr val="accent4"/>
          </a:solidFill>
        </p:spPr>
        <p:txBody>
          <a:bodyPr wrap="square" rtlCol="0">
            <a:spAutoFit/>
          </a:bodyPr>
          <a:lstStyle/>
          <a:p>
            <a:pPr algn="ctr"/>
            <a:r>
              <a:rPr lang="en-US" sz="2800" b="1" u="sng" dirty="0"/>
              <a:t>’England in 1819’</a:t>
            </a:r>
          </a:p>
          <a:p>
            <a:pPr algn="ctr"/>
            <a:r>
              <a:rPr lang="en-US" sz="2800" b="1" u="sng" dirty="0"/>
              <a:t>By Percy Bysshe Shelley</a:t>
            </a:r>
          </a:p>
        </p:txBody>
      </p:sp>
      <p:graphicFrame>
        <p:nvGraphicFramePr>
          <p:cNvPr id="5" name="Table 2">
            <a:extLst>
              <a:ext uri="{FF2B5EF4-FFF2-40B4-BE49-F238E27FC236}">
                <a16:creationId xmlns:a16="http://schemas.microsoft.com/office/drawing/2014/main" id="{1E2B196B-64EB-6D4D-A10F-352E2370663C}"/>
              </a:ext>
            </a:extLst>
          </p:cNvPr>
          <p:cNvGraphicFramePr>
            <a:graphicFrameLocks noGrp="1"/>
          </p:cNvGraphicFramePr>
          <p:nvPr/>
        </p:nvGraphicFramePr>
        <p:xfrm>
          <a:off x="587829" y="2255396"/>
          <a:ext cx="11016342" cy="579120"/>
        </p:xfrm>
        <a:graphic>
          <a:graphicData uri="http://schemas.openxmlformats.org/drawingml/2006/table">
            <a:tbl>
              <a:tblPr firstRow="1" bandRow="1">
                <a:tableStyleId>{5940675A-B579-460E-94D1-54222C63F5DA}</a:tableStyleId>
              </a:tblPr>
              <a:tblGrid>
                <a:gridCol w="3672114">
                  <a:extLst>
                    <a:ext uri="{9D8B030D-6E8A-4147-A177-3AD203B41FA5}">
                      <a16:colId xmlns:a16="http://schemas.microsoft.com/office/drawing/2014/main" val="3385752930"/>
                    </a:ext>
                  </a:extLst>
                </a:gridCol>
                <a:gridCol w="3672114">
                  <a:extLst>
                    <a:ext uri="{9D8B030D-6E8A-4147-A177-3AD203B41FA5}">
                      <a16:colId xmlns:a16="http://schemas.microsoft.com/office/drawing/2014/main" val="1080312709"/>
                    </a:ext>
                  </a:extLst>
                </a:gridCol>
                <a:gridCol w="3672114">
                  <a:extLst>
                    <a:ext uri="{9D8B030D-6E8A-4147-A177-3AD203B41FA5}">
                      <a16:colId xmlns:a16="http://schemas.microsoft.com/office/drawing/2014/main" val="24040289"/>
                    </a:ext>
                  </a:extLst>
                </a:gridCol>
              </a:tblGrid>
              <a:tr h="435791">
                <a:tc>
                  <a:txBody>
                    <a:bodyPr/>
                    <a:lstStyle/>
                    <a:p>
                      <a:r>
                        <a:rPr lang="en-GB" sz="1600" dirty="0"/>
                        <a:t>[Insert writer/ poem]</a:t>
                      </a:r>
                    </a:p>
                  </a:txBody>
                  <a:tcPr>
                    <a:solidFill>
                      <a:schemeClr val="bg1"/>
                    </a:solidFill>
                  </a:tcPr>
                </a:tc>
                <a:tc>
                  <a:txBody>
                    <a:bodyPr/>
                    <a:lstStyle/>
                    <a:p>
                      <a:r>
                        <a:rPr lang="en-GB" sz="1600" dirty="0"/>
                        <a:t>Who/ which/ that … </a:t>
                      </a:r>
                    </a:p>
                  </a:txBody>
                  <a:tcPr>
                    <a:solidFill>
                      <a:schemeClr val="bg1"/>
                    </a:solidFill>
                  </a:tcPr>
                </a:tc>
                <a:tc>
                  <a:txBody>
                    <a:bodyPr/>
                    <a:lstStyle/>
                    <a:p>
                      <a:r>
                        <a:rPr lang="en-GB" sz="1600" dirty="0"/>
                        <a:t>Is presented as ... since …/ is important because … </a:t>
                      </a:r>
                    </a:p>
                  </a:txBody>
                  <a:tcPr>
                    <a:solidFill>
                      <a:schemeClr val="bg1"/>
                    </a:solidFill>
                  </a:tcPr>
                </a:tc>
                <a:extLst>
                  <a:ext uri="{0D108BD9-81ED-4DB2-BD59-A6C34878D82A}">
                    <a16:rowId xmlns:a16="http://schemas.microsoft.com/office/drawing/2014/main" val="1495673008"/>
                  </a:ext>
                </a:extLst>
              </a:tr>
            </a:tbl>
          </a:graphicData>
        </a:graphic>
      </p:graphicFrame>
      <p:sp>
        <p:nvSpPr>
          <p:cNvPr id="6" name="TextBox 5">
            <a:extLst>
              <a:ext uri="{FF2B5EF4-FFF2-40B4-BE49-F238E27FC236}">
                <a16:creationId xmlns:a16="http://schemas.microsoft.com/office/drawing/2014/main" id="{C703B2FD-B84D-F247-85C2-D52EE396FF28}"/>
              </a:ext>
            </a:extLst>
          </p:cNvPr>
          <p:cNvSpPr txBox="1"/>
          <p:nvPr/>
        </p:nvSpPr>
        <p:spPr>
          <a:xfrm>
            <a:off x="252248" y="1316714"/>
            <a:ext cx="11603421" cy="400110"/>
          </a:xfrm>
          <a:prstGeom prst="rect">
            <a:avLst/>
          </a:prstGeom>
          <a:solidFill>
            <a:schemeClr val="accent6">
              <a:lumMod val="20000"/>
              <a:lumOff val="80000"/>
            </a:schemeClr>
          </a:solidFill>
        </p:spPr>
        <p:txBody>
          <a:bodyPr wrap="square" rtlCol="0">
            <a:spAutoFit/>
          </a:bodyPr>
          <a:lstStyle/>
          <a:p>
            <a:r>
              <a:rPr lang="en-US" sz="2000" b="1" dirty="0"/>
              <a:t>Starter: Re-write the following sentences adding in relative clauses</a:t>
            </a:r>
          </a:p>
        </p:txBody>
      </p:sp>
      <p:sp>
        <p:nvSpPr>
          <p:cNvPr id="7" name="TextBox 6">
            <a:extLst>
              <a:ext uri="{FF2B5EF4-FFF2-40B4-BE49-F238E27FC236}">
                <a16:creationId xmlns:a16="http://schemas.microsoft.com/office/drawing/2014/main" id="{92F91E4C-28B7-D24B-B236-33B4AACE437C}"/>
              </a:ext>
            </a:extLst>
          </p:cNvPr>
          <p:cNvSpPr txBox="1"/>
          <p:nvPr/>
        </p:nvSpPr>
        <p:spPr>
          <a:xfrm>
            <a:off x="362607" y="3137338"/>
            <a:ext cx="11493062" cy="2862322"/>
          </a:xfrm>
          <a:prstGeom prst="rect">
            <a:avLst/>
          </a:prstGeom>
          <a:noFill/>
        </p:spPr>
        <p:txBody>
          <a:bodyPr wrap="square" rtlCol="0">
            <a:spAutoFit/>
          </a:bodyPr>
          <a:lstStyle/>
          <a:p>
            <a:pPr marL="342900" indent="-342900">
              <a:buAutoNum type="arabicPeriod"/>
            </a:pPr>
            <a:r>
              <a:rPr lang="en-US" dirty="0"/>
              <a:t>Blake, </a:t>
            </a:r>
            <a:r>
              <a:rPr lang="en-US" dirty="0">
                <a:solidFill>
                  <a:srgbClr val="FF0000"/>
                </a:solidFill>
              </a:rPr>
              <a:t>who held largely anti-establishment views</a:t>
            </a:r>
            <a:r>
              <a:rPr lang="en-US" dirty="0"/>
              <a:t>, bemoans the use of child exploitation during the industrial revolution. </a:t>
            </a:r>
          </a:p>
          <a:p>
            <a:pPr marL="342900" indent="-342900">
              <a:buAutoNum type="arabicPeriod"/>
            </a:pPr>
            <a:endParaRPr lang="en-US" dirty="0"/>
          </a:p>
          <a:p>
            <a:pPr marL="342900" indent="-342900">
              <a:buAutoNum type="arabicPeriod"/>
            </a:pPr>
            <a:r>
              <a:rPr lang="en-US" dirty="0"/>
              <a:t>‘The Chimney Sweeper’, </a:t>
            </a:r>
            <a:r>
              <a:rPr lang="en-US" dirty="0">
                <a:solidFill>
                  <a:srgbClr val="FF0000"/>
                </a:solidFill>
              </a:rPr>
              <a:t>which…. </a:t>
            </a:r>
            <a:r>
              <a:rPr lang="en-US" dirty="0"/>
              <a:t>, tells the story of a young boy sold into child </a:t>
            </a:r>
            <a:r>
              <a:rPr lang="en-US" dirty="0" err="1"/>
              <a:t>labour</a:t>
            </a:r>
            <a:r>
              <a:rPr lang="en-US" dirty="0"/>
              <a:t>. </a:t>
            </a:r>
          </a:p>
          <a:p>
            <a:pPr marL="342900" indent="-342900">
              <a:buAutoNum type="arabicPeriod"/>
            </a:pPr>
            <a:endParaRPr lang="en-US" dirty="0"/>
          </a:p>
          <a:p>
            <a:pPr marL="342900" indent="-342900">
              <a:buAutoNum type="arabicPeriod"/>
            </a:pPr>
            <a:r>
              <a:rPr lang="en-US" dirty="0"/>
              <a:t>Wordsworth celebrates the achievements of Toussaint Louverture. </a:t>
            </a:r>
          </a:p>
          <a:p>
            <a:pPr marL="342900" indent="-342900">
              <a:buAutoNum type="arabicPeriod"/>
            </a:pPr>
            <a:endParaRPr lang="en-US" dirty="0"/>
          </a:p>
          <a:p>
            <a:pPr marL="342900" indent="-342900">
              <a:buAutoNum type="arabicPeriod"/>
            </a:pPr>
            <a:r>
              <a:rPr lang="en-US" dirty="0"/>
              <a:t>The Peterloo Massacre inspired Shelley to write a protest poem. </a:t>
            </a:r>
          </a:p>
          <a:p>
            <a:pPr marL="342900" indent="-342900">
              <a:buAutoNum type="arabicPeriod"/>
            </a:pPr>
            <a:endParaRPr lang="en-US" dirty="0"/>
          </a:p>
          <a:p>
            <a:pPr marL="342900" indent="-342900">
              <a:buAutoNum type="arabicPeriod"/>
            </a:pPr>
            <a:r>
              <a:rPr lang="en-US" dirty="0"/>
              <a:t>‘England in 1819’ criticizes the establishment. </a:t>
            </a:r>
          </a:p>
        </p:txBody>
      </p:sp>
    </p:spTree>
    <p:extLst>
      <p:ext uri="{BB962C8B-B14F-4D97-AF65-F5344CB8AC3E}">
        <p14:creationId xmlns:p14="http://schemas.microsoft.com/office/powerpoint/2010/main" val="2170597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Toussaint Louverture, le révolté d'Haïti | RetroNews - Le site de presse de  la BnF">
            <a:extLst>
              <a:ext uri="{FF2B5EF4-FFF2-40B4-BE49-F238E27FC236}">
                <a16:creationId xmlns:a16="http://schemas.microsoft.com/office/drawing/2014/main" id="{7CD7B720-F276-1E44-AD3C-A94C3BC3CC53}"/>
              </a:ext>
            </a:extLst>
          </p:cNvPr>
          <p:cNvPicPr>
            <a:picLocks noChangeAspect="1" noChangeArrowheads="1"/>
          </p:cNvPicPr>
          <p:nvPr/>
        </p:nvPicPr>
        <p:blipFill rotWithShape="1">
          <a:blip r:embed="rId2">
            <a:alphaModFix amt="20000"/>
            <a:extLst>
              <a:ext uri="{28A0092B-C50C-407E-A947-70E740481C1C}">
                <a14:useLocalDpi xmlns:a14="http://schemas.microsoft.com/office/drawing/2010/main" val="0"/>
              </a:ext>
            </a:extLst>
          </a:blip>
          <a:srcRect l="871" r="4889"/>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a:extLst>
              <a:ext uri="{FF2B5EF4-FFF2-40B4-BE49-F238E27FC236}">
                <a16:creationId xmlns:a16="http://schemas.microsoft.com/office/drawing/2014/main" id="{7C75F8E6-4EA1-864D-9AD7-A3DEA994E466}"/>
              </a:ext>
            </a:extLst>
          </p:cNvPr>
          <p:cNvSpPr>
            <a:spLocks noGrp="1"/>
          </p:cNvSpPr>
          <p:nvPr>
            <p:ph type="ctrTitle"/>
          </p:nvPr>
        </p:nvSpPr>
        <p:spPr>
          <a:xfrm>
            <a:off x="375873" y="161872"/>
            <a:ext cx="11715864" cy="689659"/>
          </a:xfrm>
          <a:solidFill>
            <a:srgbClr val="DAE3F3">
              <a:alpha val="69804"/>
            </a:srgbClr>
          </a:solidFill>
          <a:ln w="38100">
            <a:solidFill>
              <a:schemeClr val="tx1"/>
            </a:solidFill>
          </a:ln>
        </p:spPr>
        <p:txBody>
          <a:bodyPr>
            <a:noAutofit/>
          </a:bodyPr>
          <a:lstStyle/>
          <a:p>
            <a:r>
              <a:rPr lang="en-GB" sz="2400" u="sng" dirty="0"/>
              <a:t>Complete the following sentences by adding embedded clauses with present participle phrases</a:t>
            </a:r>
          </a:p>
        </p:txBody>
      </p:sp>
      <p:graphicFrame>
        <p:nvGraphicFramePr>
          <p:cNvPr id="6" name="Table 3">
            <a:extLst>
              <a:ext uri="{FF2B5EF4-FFF2-40B4-BE49-F238E27FC236}">
                <a16:creationId xmlns:a16="http://schemas.microsoft.com/office/drawing/2014/main" id="{A75E42BD-2700-3A40-AEBC-917DAF85E73D}"/>
              </a:ext>
            </a:extLst>
          </p:cNvPr>
          <p:cNvGraphicFramePr>
            <a:graphicFrameLocks noGrp="1"/>
          </p:cNvGraphicFramePr>
          <p:nvPr/>
        </p:nvGraphicFramePr>
        <p:xfrm>
          <a:off x="272920" y="1837425"/>
          <a:ext cx="4593168" cy="4297680"/>
        </p:xfrm>
        <a:graphic>
          <a:graphicData uri="http://schemas.openxmlformats.org/drawingml/2006/table">
            <a:tbl>
              <a:tblPr firstRow="1" bandRow="1">
                <a:tableStyleId>{5940675A-B579-460E-94D1-54222C63F5DA}</a:tableStyleId>
              </a:tblPr>
              <a:tblGrid>
                <a:gridCol w="1531056">
                  <a:extLst>
                    <a:ext uri="{9D8B030D-6E8A-4147-A177-3AD203B41FA5}">
                      <a16:colId xmlns:a16="http://schemas.microsoft.com/office/drawing/2014/main" val="2592646169"/>
                    </a:ext>
                  </a:extLst>
                </a:gridCol>
                <a:gridCol w="1531056">
                  <a:extLst>
                    <a:ext uri="{9D8B030D-6E8A-4147-A177-3AD203B41FA5}">
                      <a16:colId xmlns:a16="http://schemas.microsoft.com/office/drawing/2014/main" val="2395654483"/>
                    </a:ext>
                  </a:extLst>
                </a:gridCol>
                <a:gridCol w="1531056">
                  <a:extLst>
                    <a:ext uri="{9D8B030D-6E8A-4147-A177-3AD203B41FA5}">
                      <a16:colId xmlns:a16="http://schemas.microsoft.com/office/drawing/2014/main" val="2742448513"/>
                    </a:ext>
                  </a:extLst>
                </a:gridCol>
              </a:tblGrid>
              <a:tr h="365226">
                <a:tc gridSpan="3">
                  <a:txBody>
                    <a:bodyPr/>
                    <a:lstStyle/>
                    <a:p>
                      <a:pPr algn="ctr"/>
                      <a:r>
                        <a:rPr lang="en-GB" dirty="0"/>
                        <a:t>Present Participle Verbs</a:t>
                      </a:r>
                    </a:p>
                  </a:txBody>
                  <a:tcPr>
                    <a:lnB w="12700" cap="flat" cmpd="sng" algn="ctr">
                      <a:solidFill>
                        <a:schemeClr val="tx1"/>
                      </a:solidFill>
                      <a:prstDash val="solid"/>
                      <a:round/>
                      <a:headEnd type="none" w="med" len="med"/>
                      <a:tailEnd type="none" w="med" len="med"/>
                    </a:lnB>
                    <a:solidFill>
                      <a:srgbClr val="DAE3F3">
                        <a:alpha val="69804"/>
                      </a:srgbClr>
                    </a:solidFill>
                  </a:tcPr>
                </a:tc>
                <a:tc hMerge="1">
                  <a:txBody>
                    <a:bodyPr/>
                    <a:lstStyle/>
                    <a:p>
                      <a:endParaRPr lang="en-GB" dirty="0"/>
                    </a:p>
                  </a:txBody>
                  <a:tcPr>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dirty="0"/>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1618593"/>
                  </a:ext>
                </a:extLst>
              </a:tr>
              <a:tr h="3378342">
                <a:tc>
                  <a:txBody>
                    <a:bodyPr/>
                    <a:lstStyle/>
                    <a:p>
                      <a:r>
                        <a:rPr lang="en-GB" dirty="0"/>
                        <a:t>Alluding</a:t>
                      </a:r>
                    </a:p>
                    <a:p>
                      <a:r>
                        <a:rPr lang="en-GB" dirty="0"/>
                        <a:t>bemoaning</a:t>
                      </a:r>
                    </a:p>
                    <a:p>
                      <a:r>
                        <a:rPr lang="en-GB" dirty="0"/>
                        <a:t>condemning</a:t>
                      </a:r>
                    </a:p>
                    <a:p>
                      <a:r>
                        <a:rPr lang="en-GB" dirty="0"/>
                        <a:t>connoting</a:t>
                      </a:r>
                    </a:p>
                    <a:p>
                      <a:r>
                        <a:rPr lang="en-GB" dirty="0"/>
                        <a:t>constructing</a:t>
                      </a:r>
                    </a:p>
                    <a:p>
                      <a:r>
                        <a:rPr lang="en-GB" dirty="0"/>
                        <a:t>contradicting</a:t>
                      </a:r>
                    </a:p>
                    <a:p>
                      <a:r>
                        <a:rPr lang="en-GB" dirty="0"/>
                        <a:t>contrasting</a:t>
                      </a:r>
                    </a:p>
                    <a:p>
                      <a:r>
                        <a:rPr lang="en-GB" dirty="0"/>
                        <a:t>creating</a:t>
                      </a:r>
                    </a:p>
                    <a:p>
                      <a:r>
                        <a:rPr lang="en-GB" dirty="0"/>
                        <a:t>critiquing </a:t>
                      </a:r>
                    </a:p>
                    <a:p>
                      <a:r>
                        <a:rPr lang="en-GB" dirty="0"/>
                        <a:t>developing</a:t>
                      </a:r>
                    </a:p>
                    <a:p>
                      <a:r>
                        <a:rPr lang="en-GB" dirty="0"/>
                        <a:t>devising</a:t>
                      </a:r>
                    </a:p>
                    <a:p>
                      <a:r>
                        <a:rPr lang="en-GB" dirty="0"/>
                        <a:t>encapsulating</a:t>
                      </a:r>
                    </a:p>
                    <a:p>
                      <a:r>
                        <a:rPr lang="en-GB" dirty="0"/>
                        <a:t>Epitomising</a:t>
                      </a:r>
                    </a:p>
                    <a:p>
                      <a:endParaRPr lang="en-GB" dirty="0"/>
                    </a:p>
                  </a:txBody>
                  <a:tcPr>
                    <a:lnT w="12700" cap="flat" cmpd="sng" algn="ctr">
                      <a:solidFill>
                        <a:schemeClr val="tx1"/>
                      </a:solidFill>
                      <a:prstDash val="solid"/>
                      <a:round/>
                      <a:headEnd type="none" w="med" len="med"/>
                      <a:tailEnd type="none" w="med" len="med"/>
                    </a:lnT>
                    <a:solidFill>
                      <a:srgbClr val="FFFFFF">
                        <a:alpha val="69804"/>
                      </a:srgbClr>
                    </a:solidFill>
                  </a:tcPr>
                </a:tc>
                <a:tc>
                  <a:txBody>
                    <a:bodyPr/>
                    <a:lstStyle/>
                    <a:p>
                      <a:r>
                        <a:rPr lang="en-GB" dirty="0"/>
                        <a:t>establishing</a:t>
                      </a:r>
                    </a:p>
                    <a:p>
                      <a:r>
                        <a:rPr lang="en-GB" dirty="0"/>
                        <a:t>exploring</a:t>
                      </a:r>
                    </a:p>
                    <a:p>
                      <a:r>
                        <a:rPr lang="en-GB" dirty="0"/>
                        <a:t>exposing</a:t>
                      </a:r>
                    </a:p>
                    <a:p>
                      <a:r>
                        <a:rPr lang="en-GB" dirty="0"/>
                        <a:t>expressing</a:t>
                      </a:r>
                    </a:p>
                    <a:p>
                      <a:r>
                        <a:rPr lang="en-GB" dirty="0"/>
                        <a:t>illustrating</a:t>
                      </a:r>
                    </a:p>
                    <a:p>
                      <a:r>
                        <a:rPr lang="en-GB" dirty="0"/>
                        <a:t>implying</a:t>
                      </a:r>
                    </a:p>
                    <a:p>
                      <a:r>
                        <a:rPr lang="en-GB" dirty="0"/>
                        <a:t>indicating</a:t>
                      </a:r>
                    </a:p>
                    <a:p>
                      <a:r>
                        <a:rPr lang="en-GB" dirty="0"/>
                        <a:t>insinuating</a:t>
                      </a:r>
                    </a:p>
                    <a:p>
                      <a:r>
                        <a:rPr lang="en-GB" dirty="0"/>
                        <a:t>intimating</a:t>
                      </a:r>
                    </a:p>
                    <a:p>
                      <a:r>
                        <a:rPr lang="en-GB" dirty="0"/>
                        <a:t>juxtaposing</a:t>
                      </a:r>
                    </a:p>
                    <a:p>
                      <a:r>
                        <a:rPr lang="en-GB" dirty="0"/>
                        <a:t>opposing</a:t>
                      </a:r>
                    </a:p>
                    <a:p>
                      <a:endParaRPr lang="en-GB" dirty="0"/>
                    </a:p>
                  </a:txBody>
                  <a:tcPr>
                    <a:lnT w="12700" cap="flat" cmpd="sng" algn="ctr">
                      <a:solidFill>
                        <a:schemeClr val="tx1"/>
                      </a:solidFill>
                      <a:prstDash val="solid"/>
                      <a:round/>
                      <a:headEnd type="none" w="med" len="med"/>
                      <a:tailEnd type="none" w="med" len="med"/>
                    </a:lnT>
                    <a:solidFill>
                      <a:srgbClr val="FFFFFF">
                        <a:alpha val="69804"/>
                      </a:srgbClr>
                    </a:solidFill>
                  </a:tcPr>
                </a:tc>
                <a:tc>
                  <a:txBody>
                    <a:bodyPr/>
                    <a:lstStyle/>
                    <a:p>
                      <a:r>
                        <a:rPr lang="en-GB" dirty="0"/>
                        <a:t>outlining</a:t>
                      </a:r>
                    </a:p>
                    <a:p>
                      <a:r>
                        <a:rPr lang="en-GB" dirty="0"/>
                        <a:t>referring</a:t>
                      </a:r>
                    </a:p>
                    <a:p>
                      <a:r>
                        <a:rPr lang="en-GB" dirty="0"/>
                        <a:t>reinforcing</a:t>
                      </a:r>
                    </a:p>
                    <a:p>
                      <a:r>
                        <a:rPr lang="en-GB" dirty="0"/>
                        <a:t>representing</a:t>
                      </a:r>
                    </a:p>
                    <a:p>
                      <a:r>
                        <a:rPr lang="en-GB" dirty="0"/>
                        <a:t>revealing</a:t>
                      </a:r>
                    </a:p>
                    <a:p>
                      <a:r>
                        <a:rPr lang="en-GB" dirty="0"/>
                        <a:t>showing</a:t>
                      </a:r>
                    </a:p>
                    <a:p>
                      <a:r>
                        <a:rPr lang="en-GB" dirty="0"/>
                        <a:t>signifying</a:t>
                      </a:r>
                    </a:p>
                    <a:p>
                      <a:r>
                        <a:rPr lang="en-GB" dirty="0"/>
                        <a:t>suggesting</a:t>
                      </a:r>
                    </a:p>
                    <a:p>
                      <a:r>
                        <a:rPr lang="en-GB" dirty="0"/>
                        <a:t>supporting</a:t>
                      </a:r>
                    </a:p>
                    <a:p>
                      <a:r>
                        <a:rPr lang="en-GB" dirty="0"/>
                        <a:t>symbolising</a:t>
                      </a:r>
                    </a:p>
                    <a:p>
                      <a:r>
                        <a:rPr lang="en-GB" dirty="0"/>
                        <a:t>typifying</a:t>
                      </a:r>
                    </a:p>
                    <a:p>
                      <a:endParaRPr lang="en-GB" dirty="0"/>
                    </a:p>
                  </a:txBody>
                  <a:tcPr>
                    <a:lnT w="12700" cap="flat" cmpd="sng" algn="ctr">
                      <a:solidFill>
                        <a:schemeClr val="tx1"/>
                      </a:solidFill>
                      <a:prstDash val="solid"/>
                      <a:round/>
                      <a:headEnd type="none" w="med" len="med"/>
                      <a:tailEnd type="none" w="med" len="med"/>
                    </a:lnT>
                    <a:solidFill>
                      <a:srgbClr val="FFFFFF">
                        <a:alpha val="69804"/>
                      </a:srgbClr>
                    </a:solidFill>
                  </a:tcPr>
                </a:tc>
                <a:extLst>
                  <a:ext uri="{0D108BD9-81ED-4DB2-BD59-A6C34878D82A}">
                    <a16:rowId xmlns:a16="http://schemas.microsoft.com/office/drawing/2014/main" val="227163550"/>
                  </a:ext>
                </a:extLst>
              </a:tr>
            </a:tbl>
          </a:graphicData>
        </a:graphic>
      </p:graphicFrame>
      <p:sp>
        <p:nvSpPr>
          <p:cNvPr id="7" name="TextBox 6">
            <a:extLst>
              <a:ext uri="{FF2B5EF4-FFF2-40B4-BE49-F238E27FC236}">
                <a16:creationId xmlns:a16="http://schemas.microsoft.com/office/drawing/2014/main" id="{DE8C7972-D547-2B4E-816E-6A7AD0D73F58}"/>
              </a:ext>
            </a:extLst>
          </p:cNvPr>
          <p:cNvSpPr txBox="1"/>
          <p:nvPr/>
        </p:nvSpPr>
        <p:spPr>
          <a:xfrm>
            <a:off x="5137484" y="1063817"/>
            <a:ext cx="6954253" cy="5632311"/>
          </a:xfrm>
          <a:prstGeom prst="rect">
            <a:avLst/>
          </a:prstGeom>
          <a:solidFill>
            <a:srgbClr val="FFFFFF">
              <a:alpha val="69804"/>
            </a:srgbClr>
          </a:solidFill>
          <a:ln w="19050">
            <a:solidFill>
              <a:schemeClr val="tx1"/>
            </a:solidFill>
          </a:ln>
        </p:spPr>
        <p:txBody>
          <a:bodyPr wrap="square" rtlCol="0">
            <a:spAutoFit/>
          </a:bodyPr>
          <a:lstStyle/>
          <a:p>
            <a:pPr marL="342900" indent="-342900">
              <a:buAutoNum type="arabicPeriod"/>
            </a:pPr>
            <a:r>
              <a:rPr lang="en-GB" sz="2000" dirty="0"/>
              <a:t>Wordsworth tries to comfort Louverture.</a:t>
            </a:r>
          </a:p>
          <a:p>
            <a:pPr marL="342900" indent="-342900">
              <a:buAutoNum type="arabicPeriod"/>
            </a:pPr>
            <a:endParaRPr lang="en-GB" sz="2000" dirty="0"/>
          </a:p>
          <a:p>
            <a:pPr marL="800100" lvl="1" indent="-342900">
              <a:buFont typeface="Arial" panose="020B0604020202020204" pitchFamily="34" charset="0"/>
              <a:buChar char="•"/>
            </a:pPr>
            <a:r>
              <a:rPr lang="en-GB" sz="2000" dirty="0"/>
              <a:t>E.g. Wordsworth, </a:t>
            </a:r>
            <a:r>
              <a:rPr lang="en-GB" sz="2000" dirty="0">
                <a:solidFill>
                  <a:srgbClr val="FF0000"/>
                </a:solidFill>
              </a:rPr>
              <a:t>supporting revolutionary ideals, </a:t>
            </a:r>
            <a:r>
              <a:rPr lang="en-GB" sz="2000" dirty="0"/>
              <a:t>attempts to comfort Louverture. </a:t>
            </a:r>
          </a:p>
          <a:p>
            <a:pPr marL="342900" indent="-342900">
              <a:buAutoNum type="arabicPeriod"/>
            </a:pPr>
            <a:endParaRPr lang="en-GB" sz="2000" dirty="0"/>
          </a:p>
          <a:p>
            <a:pPr marL="342900" indent="-342900">
              <a:buAutoNum type="arabicPeriod"/>
            </a:pPr>
            <a:r>
              <a:rPr lang="en-GB" sz="2000" dirty="0"/>
              <a:t>Wordsworth presents Louverture as inspirational. </a:t>
            </a:r>
            <a:br>
              <a:rPr lang="en-GB" sz="2000" dirty="0"/>
            </a:br>
            <a:endParaRPr lang="en-GB" sz="2000" dirty="0"/>
          </a:p>
          <a:p>
            <a:pPr marL="800100" lvl="1" indent="-342900">
              <a:buFont typeface="Arial" panose="020B0604020202020204" pitchFamily="34" charset="0"/>
              <a:buChar char="•"/>
            </a:pPr>
            <a:r>
              <a:rPr lang="en-GB" sz="2000" dirty="0"/>
              <a:t>Wordsworth, </a:t>
            </a:r>
            <a:r>
              <a:rPr lang="en-GB" sz="2000" dirty="0">
                <a:solidFill>
                  <a:srgbClr val="FF0000"/>
                </a:solidFill>
              </a:rPr>
              <a:t>[critiquing…], </a:t>
            </a:r>
            <a:r>
              <a:rPr lang="en-GB" sz="2000" dirty="0"/>
              <a:t>presents Louverture as inspirational.</a:t>
            </a:r>
          </a:p>
          <a:p>
            <a:pPr marL="342900" indent="-342900">
              <a:buAutoNum type="arabicPeriod"/>
            </a:pPr>
            <a:endParaRPr lang="en-GB" sz="2000" dirty="0"/>
          </a:p>
          <a:p>
            <a:pPr marL="342900" indent="-342900">
              <a:buAutoNum type="arabicPeriod"/>
            </a:pPr>
            <a:r>
              <a:rPr lang="en-GB" sz="2000" dirty="0"/>
              <a:t>Wordsworth reveres Louverture for his revolutionary work.</a:t>
            </a:r>
          </a:p>
          <a:p>
            <a:pPr marL="342900" indent="-342900">
              <a:buAutoNum type="arabicPeriod"/>
            </a:pPr>
            <a:endParaRPr lang="en-GB" sz="2000" dirty="0"/>
          </a:p>
          <a:p>
            <a:pPr marL="800100" lvl="1" indent="-342900">
              <a:buFont typeface="Arial" panose="020B0604020202020204" pitchFamily="34" charset="0"/>
              <a:buChar char="•"/>
            </a:pPr>
            <a:r>
              <a:rPr lang="en-GB" sz="2000" dirty="0"/>
              <a:t>Wordsworth, </a:t>
            </a:r>
            <a:r>
              <a:rPr lang="en-GB" sz="2000" dirty="0">
                <a:solidFill>
                  <a:srgbClr val="FF0000"/>
                </a:solidFill>
              </a:rPr>
              <a:t>[revealing,…] </a:t>
            </a:r>
            <a:r>
              <a:rPr lang="en-GB" sz="2000" dirty="0"/>
              <a:t>reveres Louverture for his revolutionary work. </a:t>
            </a:r>
          </a:p>
          <a:p>
            <a:pPr marL="342900" indent="-342900">
              <a:buAutoNum type="arabicPeriod"/>
            </a:pPr>
            <a:endParaRPr lang="en-GB" sz="2000" dirty="0"/>
          </a:p>
          <a:p>
            <a:pPr marL="342900" indent="-342900">
              <a:buAutoNum type="arabicPeriod"/>
            </a:pPr>
            <a:r>
              <a:rPr lang="en-GB" sz="2000" dirty="0"/>
              <a:t>Wordsworth condemns slavery.</a:t>
            </a:r>
          </a:p>
          <a:p>
            <a:pPr marL="342900" indent="-342900">
              <a:buAutoNum type="arabicPeriod"/>
            </a:pPr>
            <a:endParaRPr lang="en-GB" sz="2000" dirty="0"/>
          </a:p>
          <a:p>
            <a:pPr marL="342900" indent="-342900">
              <a:buAutoNum type="arabicPeriod"/>
            </a:pPr>
            <a:r>
              <a:rPr lang="en-GB" sz="2000" dirty="0"/>
              <a:t>Wordsworth presents Louverture as a force of nature. </a:t>
            </a:r>
          </a:p>
        </p:txBody>
      </p:sp>
    </p:spTree>
    <p:extLst>
      <p:ext uri="{BB962C8B-B14F-4D97-AF65-F5344CB8AC3E}">
        <p14:creationId xmlns:p14="http://schemas.microsoft.com/office/powerpoint/2010/main" val="2479772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3F9FC-FB4D-4498-8991-7B96138C22E9}"/>
              </a:ext>
            </a:extLst>
          </p:cNvPr>
          <p:cNvSpPr>
            <a:spLocks noGrp="1"/>
          </p:cNvSpPr>
          <p:nvPr>
            <p:ph type="title"/>
          </p:nvPr>
        </p:nvSpPr>
        <p:spPr/>
        <p:txBody>
          <a:bodyPr/>
          <a:lstStyle/>
          <a:p>
            <a:r>
              <a:rPr lang="en-GB" dirty="0"/>
              <a:t>Higher-order Retrieval Tasks</a:t>
            </a:r>
          </a:p>
        </p:txBody>
      </p:sp>
      <p:sp>
        <p:nvSpPr>
          <p:cNvPr id="3" name="Content Placeholder 2">
            <a:extLst>
              <a:ext uri="{FF2B5EF4-FFF2-40B4-BE49-F238E27FC236}">
                <a16:creationId xmlns:a16="http://schemas.microsoft.com/office/drawing/2014/main" id="{F1470A0E-937E-4EDB-A1E3-DA48964C7DC6}"/>
              </a:ext>
            </a:extLst>
          </p:cNvPr>
          <p:cNvSpPr>
            <a:spLocks noGrp="1"/>
          </p:cNvSpPr>
          <p:nvPr>
            <p:ph idx="1"/>
          </p:nvPr>
        </p:nvSpPr>
        <p:spPr/>
        <p:txBody>
          <a:bodyPr/>
          <a:lstStyle/>
          <a:p>
            <a:pPr marL="0" indent="0">
              <a:buNone/>
            </a:pPr>
            <a:r>
              <a:rPr lang="en-GB" dirty="0"/>
              <a:t>DO NOW: You have 5 minutes to answer the question…</a:t>
            </a:r>
          </a:p>
          <a:p>
            <a:pPr algn="l">
              <a:buFont typeface="Arial" panose="020B0604020202020204" pitchFamily="34" charset="0"/>
              <a:buChar char="•"/>
            </a:pPr>
            <a:r>
              <a:rPr lang="en-GB" b="0" i="0" dirty="0">
                <a:solidFill>
                  <a:srgbClr val="1A1A1A"/>
                </a:solidFill>
                <a:effectLst/>
                <a:latin typeface="Merriweather"/>
              </a:rPr>
              <a:t>Why is Prospero a controversial character?</a:t>
            </a:r>
          </a:p>
          <a:p>
            <a:pPr algn="l">
              <a:buFont typeface="Arial" panose="020B0604020202020204" pitchFamily="34" charset="0"/>
              <a:buChar char="•"/>
            </a:pPr>
            <a:endParaRPr lang="en-GB" dirty="0">
              <a:solidFill>
                <a:srgbClr val="1A1A1A"/>
              </a:solidFill>
              <a:latin typeface="Merriweather"/>
            </a:endParaRPr>
          </a:p>
          <a:p>
            <a:pPr marL="0" indent="0" algn="l">
              <a:buNone/>
            </a:pPr>
            <a:r>
              <a:rPr lang="en-GB" b="0" i="0" dirty="0">
                <a:solidFill>
                  <a:srgbClr val="1A1A1A"/>
                </a:solidFill>
                <a:effectLst/>
                <a:latin typeface="Merriweather"/>
              </a:rPr>
              <a:t>Include:</a:t>
            </a:r>
          </a:p>
          <a:p>
            <a:r>
              <a:rPr lang="en-GB" dirty="0">
                <a:solidFill>
                  <a:srgbClr val="1A1A1A"/>
                </a:solidFill>
                <a:latin typeface="Merriweather"/>
              </a:rPr>
              <a:t>The word ‘colonialism’;</a:t>
            </a:r>
          </a:p>
          <a:p>
            <a:r>
              <a:rPr lang="en-GB" b="0" i="0" dirty="0">
                <a:solidFill>
                  <a:srgbClr val="1A1A1A"/>
                </a:solidFill>
                <a:effectLst/>
                <a:latin typeface="Merriweather"/>
              </a:rPr>
              <a:t>A noun appositive;</a:t>
            </a:r>
          </a:p>
          <a:p>
            <a:r>
              <a:rPr lang="en-GB" b="0" i="0" dirty="0">
                <a:solidFill>
                  <a:srgbClr val="1A1A1A"/>
                </a:solidFill>
                <a:effectLst/>
                <a:latin typeface="Merriweather"/>
              </a:rPr>
              <a:t>A present participle verb to add further explanation e.g. revealing…</a:t>
            </a:r>
          </a:p>
          <a:p>
            <a:endParaRPr lang="en-GB" dirty="0"/>
          </a:p>
        </p:txBody>
      </p:sp>
    </p:spTree>
    <p:extLst>
      <p:ext uri="{BB962C8B-B14F-4D97-AF65-F5344CB8AC3E}">
        <p14:creationId xmlns:p14="http://schemas.microsoft.com/office/powerpoint/2010/main" val="12901870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3F9FC-FB4D-4498-8991-7B96138C22E9}"/>
              </a:ext>
            </a:extLst>
          </p:cNvPr>
          <p:cNvSpPr>
            <a:spLocks noGrp="1"/>
          </p:cNvSpPr>
          <p:nvPr>
            <p:ph type="title"/>
          </p:nvPr>
        </p:nvSpPr>
        <p:spPr/>
        <p:txBody>
          <a:bodyPr/>
          <a:lstStyle/>
          <a:p>
            <a:r>
              <a:rPr lang="en-GB" dirty="0"/>
              <a:t>Higher-order Retrieval Tasks</a:t>
            </a:r>
          </a:p>
        </p:txBody>
      </p:sp>
      <p:sp>
        <p:nvSpPr>
          <p:cNvPr id="3" name="Content Placeholder 2">
            <a:extLst>
              <a:ext uri="{FF2B5EF4-FFF2-40B4-BE49-F238E27FC236}">
                <a16:creationId xmlns:a16="http://schemas.microsoft.com/office/drawing/2014/main" id="{F1470A0E-937E-4EDB-A1E3-DA48964C7DC6}"/>
              </a:ext>
            </a:extLst>
          </p:cNvPr>
          <p:cNvSpPr>
            <a:spLocks noGrp="1"/>
          </p:cNvSpPr>
          <p:nvPr>
            <p:ph idx="1"/>
          </p:nvPr>
        </p:nvSpPr>
        <p:spPr/>
        <p:txBody>
          <a:bodyPr/>
          <a:lstStyle/>
          <a:p>
            <a:pPr marL="0" indent="0">
              <a:buNone/>
            </a:pPr>
            <a:r>
              <a:rPr lang="en-GB" dirty="0"/>
              <a:t>DO NOW: You have 5 minutes to answer the question…</a:t>
            </a:r>
          </a:p>
          <a:p>
            <a:pPr algn="l">
              <a:buFont typeface="Arial" panose="020B0604020202020204" pitchFamily="34" charset="0"/>
              <a:buChar char="•"/>
            </a:pPr>
            <a:r>
              <a:rPr lang="en-GB" b="0" i="0" dirty="0">
                <a:solidFill>
                  <a:srgbClr val="1A1A1A"/>
                </a:solidFill>
                <a:effectLst/>
                <a:latin typeface="Merriweather"/>
              </a:rPr>
              <a:t>What is the connection between The Divine Rights of Kings and Macbeth?</a:t>
            </a:r>
          </a:p>
          <a:p>
            <a:endParaRPr lang="en-GB" dirty="0"/>
          </a:p>
        </p:txBody>
      </p:sp>
    </p:spTree>
    <p:extLst>
      <p:ext uri="{BB962C8B-B14F-4D97-AF65-F5344CB8AC3E}">
        <p14:creationId xmlns:p14="http://schemas.microsoft.com/office/powerpoint/2010/main" val="3255277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3F9FC-FB4D-4498-8991-7B96138C22E9}"/>
              </a:ext>
            </a:extLst>
          </p:cNvPr>
          <p:cNvSpPr>
            <a:spLocks noGrp="1"/>
          </p:cNvSpPr>
          <p:nvPr>
            <p:ph type="title"/>
          </p:nvPr>
        </p:nvSpPr>
        <p:spPr/>
        <p:txBody>
          <a:bodyPr/>
          <a:lstStyle/>
          <a:p>
            <a:r>
              <a:rPr lang="en-GB" dirty="0"/>
              <a:t>Higher-order Retrieval Tasks</a:t>
            </a:r>
          </a:p>
        </p:txBody>
      </p:sp>
      <p:sp>
        <p:nvSpPr>
          <p:cNvPr id="3" name="Content Placeholder 2">
            <a:extLst>
              <a:ext uri="{FF2B5EF4-FFF2-40B4-BE49-F238E27FC236}">
                <a16:creationId xmlns:a16="http://schemas.microsoft.com/office/drawing/2014/main" id="{F1470A0E-937E-4EDB-A1E3-DA48964C7DC6}"/>
              </a:ext>
            </a:extLst>
          </p:cNvPr>
          <p:cNvSpPr>
            <a:spLocks noGrp="1"/>
          </p:cNvSpPr>
          <p:nvPr>
            <p:ph idx="1"/>
          </p:nvPr>
        </p:nvSpPr>
        <p:spPr/>
        <p:txBody>
          <a:bodyPr/>
          <a:lstStyle/>
          <a:p>
            <a:pPr marL="0" indent="0">
              <a:buNone/>
            </a:pPr>
            <a:r>
              <a:rPr lang="en-GB" dirty="0"/>
              <a:t>DO NOW: You have 5 minutes to answer the question…</a:t>
            </a:r>
          </a:p>
          <a:p>
            <a:pPr algn="l">
              <a:buFont typeface="Arial" panose="020B0604020202020204" pitchFamily="34" charset="0"/>
              <a:buChar char="•"/>
            </a:pPr>
            <a:r>
              <a:rPr lang="en-GB" b="0" i="0" dirty="0">
                <a:solidFill>
                  <a:srgbClr val="1A1A1A"/>
                </a:solidFill>
                <a:effectLst/>
                <a:latin typeface="Merriweather"/>
              </a:rPr>
              <a:t>How are contrasts significant in An Inspector Calls?</a:t>
            </a:r>
          </a:p>
          <a:p>
            <a:endParaRPr lang="en-GB" dirty="0"/>
          </a:p>
        </p:txBody>
      </p:sp>
      <p:sp>
        <p:nvSpPr>
          <p:cNvPr id="5" name="TextBox 4">
            <a:extLst>
              <a:ext uri="{FF2B5EF4-FFF2-40B4-BE49-F238E27FC236}">
                <a16:creationId xmlns:a16="http://schemas.microsoft.com/office/drawing/2014/main" id="{A5B2A9B9-549F-42B1-92F9-FF4D1A36E196}"/>
              </a:ext>
            </a:extLst>
          </p:cNvPr>
          <p:cNvSpPr txBox="1"/>
          <p:nvPr/>
        </p:nvSpPr>
        <p:spPr>
          <a:xfrm>
            <a:off x="911258" y="3799387"/>
            <a:ext cx="10369484" cy="1754326"/>
          </a:xfrm>
          <a:prstGeom prst="rect">
            <a:avLst/>
          </a:prstGeom>
          <a:noFill/>
        </p:spPr>
        <p:txBody>
          <a:bodyPr wrap="square">
            <a:spAutoFit/>
          </a:bodyPr>
          <a:lstStyle/>
          <a:p>
            <a:r>
              <a:rPr lang="en-GB" b="0" i="0" dirty="0">
                <a:solidFill>
                  <a:srgbClr val="1A1A1A"/>
                </a:solidFill>
                <a:effectLst/>
                <a:latin typeface="Merriweather"/>
              </a:rPr>
              <a:t>All of these questions are asking for higher order cognitive processing, ensuring that there is a close link between the practice and final test. However, if students are to produce high quality answers to these questions, it is often important to have previously asked them more restrictive retrieval questions on the required components. This process reflects the journey from inflexible to flexible knowledge: well planned and carefully sequenced retrieval tasks can help students move along this continuum. While initial quizzing may be factual and restrictive, later retrieval tasks will look far more like what is expected (extended writing). </a:t>
            </a:r>
            <a:endParaRPr lang="en-GB" dirty="0"/>
          </a:p>
        </p:txBody>
      </p:sp>
    </p:spTree>
    <p:extLst>
      <p:ext uri="{BB962C8B-B14F-4D97-AF65-F5344CB8AC3E}">
        <p14:creationId xmlns:p14="http://schemas.microsoft.com/office/powerpoint/2010/main" val="528627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E1F77F-B89A-4A43-9208-826A70F04535}"/>
              </a:ext>
            </a:extLst>
          </p:cNvPr>
          <p:cNvSpPr>
            <a:spLocks noGrp="1"/>
          </p:cNvSpPr>
          <p:nvPr>
            <p:ph idx="1"/>
          </p:nvPr>
        </p:nvSpPr>
        <p:spPr/>
        <p:txBody>
          <a:bodyPr/>
          <a:lstStyle/>
          <a:p>
            <a:endParaRPr lang="en-GB"/>
          </a:p>
        </p:txBody>
      </p:sp>
      <p:pic>
        <p:nvPicPr>
          <p:cNvPr id="5" name="Picture 4">
            <a:extLst>
              <a:ext uri="{FF2B5EF4-FFF2-40B4-BE49-F238E27FC236}">
                <a16:creationId xmlns:a16="http://schemas.microsoft.com/office/drawing/2014/main" id="{AAF3DD09-32AC-4A3B-8372-87BE6BE45315}"/>
              </a:ext>
            </a:extLst>
          </p:cNvPr>
          <p:cNvPicPr>
            <a:picLocks noChangeAspect="1"/>
          </p:cNvPicPr>
          <p:nvPr/>
        </p:nvPicPr>
        <p:blipFill rotWithShape="1">
          <a:blip r:embed="rId3"/>
          <a:srcRect l="8750" t="24653" r="33515" b="21667"/>
          <a:stretch/>
        </p:blipFill>
        <p:spPr>
          <a:xfrm>
            <a:off x="390525" y="452437"/>
            <a:ext cx="11409877" cy="5967413"/>
          </a:xfrm>
          <a:prstGeom prst="rect">
            <a:avLst/>
          </a:prstGeom>
        </p:spPr>
      </p:pic>
    </p:spTree>
    <p:extLst>
      <p:ext uri="{BB962C8B-B14F-4D97-AF65-F5344CB8AC3E}">
        <p14:creationId xmlns:p14="http://schemas.microsoft.com/office/powerpoint/2010/main" val="1159425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77A41-A70D-4E93-9783-F675DB4DF149}"/>
              </a:ext>
            </a:extLst>
          </p:cNvPr>
          <p:cNvSpPr>
            <a:spLocks noGrp="1"/>
          </p:cNvSpPr>
          <p:nvPr>
            <p:ph type="title"/>
          </p:nvPr>
        </p:nvSpPr>
        <p:spPr/>
        <p:txBody>
          <a:bodyPr/>
          <a:lstStyle/>
          <a:p>
            <a:r>
              <a:rPr lang="en-GB" dirty="0"/>
              <a:t>Design a Mixed Retrieval Quiz</a:t>
            </a:r>
          </a:p>
        </p:txBody>
      </p:sp>
      <p:sp>
        <p:nvSpPr>
          <p:cNvPr id="3" name="Content Placeholder 2">
            <a:extLst>
              <a:ext uri="{FF2B5EF4-FFF2-40B4-BE49-F238E27FC236}">
                <a16:creationId xmlns:a16="http://schemas.microsoft.com/office/drawing/2014/main" id="{AC7376D9-70B6-48AC-A392-43A0A4F9EFF0}"/>
              </a:ext>
            </a:extLst>
          </p:cNvPr>
          <p:cNvSpPr>
            <a:spLocks noGrp="1"/>
          </p:cNvSpPr>
          <p:nvPr>
            <p:ph idx="1"/>
          </p:nvPr>
        </p:nvSpPr>
        <p:spPr/>
        <p:txBody>
          <a:bodyPr/>
          <a:lstStyle/>
          <a:p>
            <a:r>
              <a:rPr lang="en-GB" dirty="0"/>
              <a:t>This could be a retrieval pyramid, Memory Platform or standard quiz that is scaffolded to become more challenging.</a:t>
            </a:r>
          </a:p>
        </p:txBody>
      </p:sp>
    </p:spTree>
    <p:extLst>
      <p:ext uri="{BB962C8B-B14F-4D97-AF65-F5344CB8AC3E}">
        <p14:creationId xmlns:p14="http://schemas.microsoft.com/office/powerpoint/2010/main" val="1672440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DA381740-063A-41A4-836D-85D14980E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12" name="Rectangle 11">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306EAC-4DCA-4B62-B942-133C05A521E5}"/>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5800"/>
              <a:t>Retrieval Quiz</a:t>
            </a:r>
          </a:p>
        </p:txBody>
      </p:sp>
      <p:sp>
        <p:nvSpPr>
          <p:cNvPr id="14" name="Rectangle 6">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27432"/>
          </a:xfrm>
          <a:custGeom>
            <a:avLst/>
            <a:gdLst>
              <a:gd name="connsiteX0" fmla="*/ 0 w 3255095"/>
              <a:gd name="connsiteY0" fmla="*/ 0 h 27432"/>
              <a:gd name="connsiteX1" fmla="*/ 618468 w 3255095"/>
              <a:gd name="connsiteY1" fmla="*/ 0 h 27432"/>
              <a:gd name="connsiteX2" fmla="*/ 1269487 w 3255095"/>
              <a:gd name="connsiteY2" fmla="*/ 0 h 27432"/>
              <a:gd name="connsiteX3" fmla="*/ 1953057 w 3255095"/>
              <a:gd name="connsiteY3" fmla="*/ 0 h 27432"/>
              <a:gd name="connsiteX4" fmla="*/ 2636627 w 3255095"/>
              <a:gd name="connsiteY4" fmla="*/ 0 h 27432"/>
              <a:gd name="connsiteX5" fmla="*/ 3255095 w 3255095"/>
              <a:gd name="connsiteY5" fmla="*/ 0 h 27432"/>
              <a:gd name="connsiteX6" fmla="*/ 3255095 w 3255095"/>
              <a:gd name="connsiteY6" fmla="*/ 27432 h 27432"/>
              <a:gd name="connsiteX7" fmla="*/ 2538974 w 3255095"/>
              <a:gd name="connsiteY7" fmla="*/ 27432 h 27432"/>
              <a:gd name="connsiteX8" fmla="*/ 1822853 w 3255095"/>
              <a:gd name="connsiteY8" fmla="*/ 27432 h 27432"/>
              <a:gd name="connsiteX9" fmla="*/ 1171834 w 3255095"/>
              <a:gd name="connsiteY9" fmla="*/ 27432 h 27432"/>
              <a:gd name="connsiteX10" fmla="*/ 0 w 3255095"/>
              <a:gd name="connsiteY10" fmla="*/ 27432 h 27432"/>
              <a:gd name="connsiteX11" fmla="*/ 0 w 3255095"/>
              <a:gd name="connsiteY11"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27432"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3929" y="7395"/>
                  <a:pt x="3255140" y="21864"/>
                  <a:pt x="3255095" y="27432"/>
                </a:cubicBezTo>
                <a:cubicBezTo>
                  <a:pt x="3088545" y="32347"/>
                  <a:pt x="2687475" y="16563"/>
                  <a:pt x="2538974" y="27432"/>
                </a:cubicBezTo>
                <a:cubicBezTo>
                  <a:pt x="2390473" y="38301"/>
                  <a:pt x="2137381" y="185"/>
                  <a:pt x="1822853" y="27432"/>
                </a:cubicBezTo>
                <a:cubicBezTo>
                  <a:pt x="1508325" y="54679"/>
                  <a:pt x="1466437" y="29529"/>
                  <a:pt x="1171834" y="27432"/>
                </a:cubicBezTo>
                <a:cubicBezTo>
                  <a:pt x="877231" y="25335"/>
                  <a:pt x="561097" y="46787"/>
                  <a:pt x="0" y="27432"/>
                </a:cubicBezTo>
                <a:cubicBezTo>
                  <a:pt x="-503" y="20663"/>
                  <a:pt x="1168" y="5855"/>
                  <a:pt x="0" y="0"/>
                </a:cubicBezTo>
                <a:close/>
              </a:path>
              <a:path w="3255095" h="27432"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5288" y="12649"/>
                  <a:pt x="3254107" y="17989"/>
                  <a:pt x="3255095" y="27432"/>
                </a:cubicBezTo>
                <a:cubicBezTo>
                  <a:pt x="3120743" y="25834"/>
                  <a:pt x="2759628" y="51606"/>
                  <a:pt x="2604076" y="27432"/>
                </a:cubicBezTo>
                <a:cubicBezTo>
                  <a:pt x="2448524" y="3258"/>
                  <a:pt x="2184336" y="28743"/>
                  <a:pt x="1887955" y="27432"/>
                </a:cubicBezTo>
                <a:cubicBezTo>
                  <a:pt x="1591574" y="26121"/>
                  <a:pt x="1548845" y="16014"/>
                  <a:pt x="1334589" y="27432"/>
                </a:cubicBezTo>
                <a:cubicBezTo>
                  <a:pt x="1120333" y="38850"/>
                  <a:pt x="996014" y="18806"/>
                  <a:pt x="683570" y="27432"/>
                </a:cubicBezTo>
                <a:cubicBezTo>
                  <a:pt x="371126" y="36058"/>
                  <a:pt x="198687" y="25311"/>
                  <a:pt x="0" y="27432"/>
                </a:cubicBezTo>
                <a:cubicBezTo>
                  <a:pt x="1300" y="19678"/>
                  <a:pt x="-86" y="12044"/>
                  <a:pt x="0" y="0"/>
                </a:cubicBezTo>
                <a:close/>
              </a:path>
            </a:pathLst>
          </a:custGeom>
          <a:solidFill>
            <a:srgbClr val="D429E7"/>
          </a:solidFill>
          <a:ln w="38100" cap="rnd">
            <a:solidFill>
              <a:srgbClr val="D429E7"/>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15DA1053-4787-43A6-969E-8A09FDA42D0E}"/>
              </a:ext>
            </a:extLst>
          </p:cNvPr>
          <p:cNvSpPr>
            <a:spLocks noChangeArrowheads="1"/>
          </p:cNvSpPr>
          <p:nvPr/>
        </p:nvSpPr>
        <p:spPr bwMode="auto">
          <a:xfrm>
            <a:off x="3810000" y="29797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3" name="Table 2">
            <a:extLst>
              <a:ext uri="{FF2B5EF4-FFF2-40B4-BE49-F238E27FC236}">
                <a16:creationId xmlns:a16="http://schemas.microsoft.com/office/drawing/2014/main" id="{BCF66B1B-5E9C-44B9-A7B7-59D38A4EED24}"/>
              </a:ext>
            </a:extLst>
          </p:cNvPr>
          <p:cNvGraphicFramePr>
            <a:graphicFrameLocks noGrp="1"/>
          </p:cNvGraphicFramePr>
          <p:nvPr>
            <p:extLst>
              <p:ext uri="{D42A27DB-BD31-4B8C-83A1-F6EECF244321}">
                <p14:modId xmlns:p14="http://schemas.microsoft.com/office/powerpoint/2010/main" val="2698378932"/>
              </p:ext>
            </p:extLst>
          </p:nvPr>
        </p:nvGraphicFramePr>
        <p:xfrm>
          <a:off x="4654296" y="1158954"/>
          <a:ext cx="7214617" cy="4512662"/>
        </p:xfrm>
        <a:graphic>
          <a:graphicData uri="http://schemas.openxmlformats.org/drawingml/2006/table">
            <a:tbl>
              <a:tblPr/>
              <a:tblGrid>
                <a:gridCol w="2349129">
                  <a:extLst>
                    <a:ext uri="{9D8B030D-6E8A-4147-A177-3AD203B41FA5}">
                      <a16:colId xmlns:a16="http://schemas.microsoft.com/office/drawing/2014/main" val="1527844346"/>
                    </a:ext>
                  </a:extLst>
                </a:gridCol>
                <a:gridCol w="2437304">
                  <a:extLst>
                    <a:ext uri="{9D8B030D-6E8A-4147-A177-3AD203B41FA5}">
                      <a16:colId xmlns:a16="http://schemas.microsoft.com/office/drawing/2014/main" val="226482950"/>
                    </a:ext>
                  </a:extLst>
                </a:gridCol>
                <a:gridCol w="2428184">
                  <a:extLst>
                    <a:ext uri="{9D8B030D-6E8A-4147-A177-3AD203B41FA5}">
                      <a16:colId xmlns:a16="http://schemas.microsoft.com/office/drawing/2014/main" val="2316188773"/>
                    </a:ext>
                  </a:extLst>
                </a:gridCol>
              </a:tblGrid>
              <a:tr h="566272">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Last Session</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Last Month</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Last Term</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8916633"/>
                  </a:ext>
                </a:extLst>
              </a:tr>
              <a:tr h="1208436">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Name one possible pitfall of retrieval in the classroom.</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What is the testing effect?</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What is retrieval practice?</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980357"/>
                  </a:ext>
                </a:extLst>
              </a:tr>
              <a:tr h="1208436">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How can we add challenge to retrieval tasks?</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How might we vary the conditions of retrieval practice?</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Why is retrieval practice beneficial?</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4914174"/>
                  </a:ext>
                </a:extLst>
              </a:tr>
              <a:tr h="1529518">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What is the ‘hyper-correction effect’?</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Why is it important to vary the conditions of retrieval practice?</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GB" sz="2100" b="0" i="0" u="none" strike="noStrike">
                          <a:solidFill>
                            <a:srgbClr val="000000"/>
                          </a:solidFill>
                          <a:effectLst/>
                          <a:latin typeface="Calibri" panose="020F0502020204030204" pitchFamily="34" charset="0"/>
                        </a:rPr>
                        <a:t>Name at least one retrieval activity.</a:t>
                      </a:r>
                      <a:endParaRPr lang="en-GB" sz="3400">
                        <a:effectLst/>
                      </a:endParaRPr>
                    </a:p>
                  </a:txBody>
                  <a:tcPr marL="131352" marR="131352" marT="87568" marB="8756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9166370"/>
                  </a:ext>
                </a:extLst>
              </a:tr>
            </a:tbl>
          </a:graphicData>
        </a:graphic>
      </p:graphicFrame>
    </p:spTree>
    <p:extLst>
      <p:ext uri="{BB962C8B-B14F-4D97-AF65-F5344CB8AC3E}">
        <p14:creationId xmlns:p14="http://schemas.microsoft.com/office/powerpoint/2010/main" val="3451631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6FF18-3D79-4522-95C2-55DF51325207}"/>
              </a:ext>
            </a:extLst>
          </p:cNvPr>
          <p:cNvSpPr>
            <a:spLocks noGrp="1"/>
          </p:cNvSpPr>
          <p:nvPr>
            <p:ph type="title"/>
          </p:nvPr>
        </p:nvSpPr>
        <p:spPr/>
        <p:txBody>
          <a:bodyPr/>
          <a:lstStyle/>
          <a:p>
            <a:r>
              <a:rPr lang="en-GB" dirty="0"/>
              <a:t>Experiences of Retrieval Practice</a:t>
            </a:r>
          </a:p>
        </p:txBody>
      </p:sp>
      <p:sp>
        <p:nvSpPr>
          <p:cNvPr id="3" name="Content Placeholder 2">
            <a:extLst>
              <a:ext uri="{FF2B5EF4-FFF2-40B4-BE49-F238E27FC236}">
                <a16:creationId xmlns:a16="http://schemas.microsoft.com/office/drawing/2014/main" id="{B59F771C-E1C6-47AD-80FA-E6935BC461B1}"/>
              </a:ext>
            </a:extLst>
          </p:cNvPr>
          <p:cNvSpPr>
            <a:spLocks noGrp="1"/>
          </p:cNvSpPr>
          <p:nvPr>
            <p:ph idx="1"/>
          </p:nvPr>
        </p:nvSpPr>
        <p:spPr/>
        <p:txBody>
          <a:bodyPr/>
          <a:lstStyle/>
          <a:p>
            <a:r>
              <a:rPr lang="en-GB" dirty="0"/>
              <a:t>What gaps in knowledge did it reveal?</a:t>
            </a:r>
          </a:p>
          <a:p>
            <a:r>
              <a:rPr lang="en-GB" dirty="0"/>
              <a:t>Were there any widespread misconceptions that arose?</a:t>
            </a:r>
          </a:p>
          <a:p>
            <a:r>
              <a:rPr lang="en-GB" dirty="0"/>
              <a:t>What did students struggle with or excel on?</a:t>
            </a:r>
          </a:p>
          <a:p>
            <a:r>
              <a:rPr lang="en-GB" dirty="0"/>
              <a:t>Were there any surprises? For example, students remembering more than expected or levels of confidence?</a:t>
            </a:r>
          </a:p>
          <a:p>
            <a:r>
              <a:rPr lang="en-GB" dirty="0"/>
              <a:t>Would you do the task differently next time? If so, why? What worked or didn’t work? </a:t>
            </a:r>
          </a:p>
          <a:p>
            <a:r>
              <a:rPr lang="en-GB" dirty="0"/>
              <a:t>Did the checking and feedback process present any challenges, particularly as delivered remotely?</a:t>
            </a:r>
          </a:p>
        </p:txBody>
      </p:sp>
    </p:spTree>
    <p:extLst>
      <p:ext uri="{BB962C8B-B14F-4D97-AF65-F5344CB8AC3E}">
        <p14:creationId xmlns:p14="http://schemas.microsoft.com/office/powerpoint/2010/main" val="1616659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84037-4B31-4781-BDD5-AE227C0E49AD}"/>
              </a:ext>
            </a:extLst>
          </p:cNvPr>
          <p:cNvSpPr>
            <a:spLocks noGrp="1"/>
          </p:cNvSpPr>
          <p:nvPr>
            <p:ph type="title"/>
          </p:nvPr>
        </p:nvSpPr>
        <p:spPr/>
        <p:txBody>
          <a:bodyPr>
            <a:normAutofit fontScale="90000"/>
          </a:bodyPr>
          <a:lstStyle/>
          <a:p>
            <a:r>
              <a:rPr lang="en-GB" dirty="0"/>
              <a:t>Building Towards Higher-Order Thinking</a:t>
            </a:r>
          </a:p>
        </p:txBody>
      </p:sp>
      <p:sp>
        <p:nvSpPr>
          <p:cNvPr id="3" name="Content Placeholder 2">
            <a:extLst>
              <a:ext uri="{FF2B5EF4-FFF2-40B4-BE49-F238E27FC236}">
                <a16:creationId xmlns:a16="http://schemas.microsoft.com/office/drawing/2014/main" id="{B4A6D93A-35F6-4F24-B13C-A4D162272607}"/>
              </a:ext>
            </a:extLst>
          </p:cNvPr>
          <p:cNvSpPr>
            <a:spLocks noGrp="1"/>
          </p:cNvSpPr>
          <p:nvPr>
            <p:ph idx="1"/>
          </p:nvPr>
        </p:nvSpPr>
        <p:spPr/>
        <p:txBody>
          <a:bodyPr>
            <a:normAutofit fontScale="92500"/>
          </a:bodyPr>
          <a:lstStyle/>
          <a:p>
            <a:pPr marL="0" indent="0">
              <a:buNone/>
            </a:pPr>
            <a:r>
              <a:rPr lang="en-GB" b="1" i="0" dirty="0">
                <a:solidFill>
                  <a:srgbClr val="303030"/>
                </a:solidFill>
                <a:effectLst/>
                <a:latin typeface="Source Serif Pro"/>
              </a:rPr>
              <a:t>Step One: Low Stakes Quizzing and Closed Retrieval Practice</a:t>
            </a:r>
          </a:p>
          <a:p>
            <a:pPr marL="0" indent="0">
              <a:buNone/>
            </a:pPr>
            <a:r>
              <a:rPr lang="en-GB" dirty="0">
                <a:solidFill>
                  <a:srgbClr val="303030"/>
                </a:solidFill>
                <a:latin typeface="Source Serif Pro"/>
              </a:rPr>
              <a:t>Repetition, spacing and overlapping.</a:t>
            </a:r>
            <a:endParaRPr lang="en-GB" i="0" dirty="0">
              <a:solidFill>
                <a:srgbClr val="303030"/>
              </a:solidFill>
              <a:effectLst/>
              <a:latin typeface="Source Serif Pro"/>
            </a:endParaRPr>
          </a:p>
          <a:p>
            <a:pPr marL="0" indent="0">
              <a:buNone/>
            </a:pPr>
            <a:r>
              <a:rPr lang="en-GB" b="1" i="0" dirty="0">
                <a:solidFill>
                  <a:srgbClr val="303030"/>
                </a:solidFill>
                <a:effectLst/>
                <a:latin typeface="Source Serif Pro"/>
              </a:rPr>
              <a:t>Step Two: Transitioning from Closed Retrieval Practice to Higher Order Retrieval Practice</a:t>
            </a:r>
          </a:p>
          <a:p>
            <a:pPr marL="0" indent="0">
              <a:buNone/>
            </a:pPr>
            <a:r>
              <a:rPr lang="en-GB" dirty="0">
                <a:solidFill>
                  <a:srgbClr val="303030"/>
                </a:solidFill>
                <a:latin typeface="Source Serif Pro"/>
              </a:rPr>
              <a:t>Mix fact-based questions with questions which require further processing (start easy!)</a:t>
            </a:r>
          </a:p>
          <a:p>
            <a:pPr marL="0" indent="0">
              <a:buNone/>
            </a:pPr>
            <a:r>
              <a:rPr lang="en-GB" b="1" i="0" dirty="0">
                <a:solidFill>
                  <a:srgbClr val="303030"/>
                </a:solidFill>
                <a:effectLst/>
                <a:latin typeface="Source Serif Pro"/>
              </a:rPr>
              <a:t>Step Three: Higher Order Retrieval Practice</a:t>
            </a:r>
          </a:p>
          <a:p>
            <a:pPr marL="0" indent="0">
              <a:buNone/>
            </a:pPr>
            <a:r>
              <a:rPr lang="en-GB" dirty="0">
                <a:solidFill>
                  <a:srgbClr val="303030"/>
                </a:solidFill>
                <a:latin typeface="Source Serif Pro"/>
              </a:rPr>
              <a:t>Essay/exam-style questions that require application of knowledge</a:t>
            </a:r>
            <a:endParaRPr lang="en-GB" dirty="0"/>
          </a:p>
        </p:txBody>
      </p:sp>
    </p:spTree>
    <p:extLst>
      <p:ext uri="{BB962C8B-B14F-4D97-AF65-F5344CB8AC3E}">
        <p14:creationId xmlns:p14="http://schemas.microsoft.com/office/powerpoint/2010/main" val="521615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raph">
            <a:extLst>
              <a:ext uri="{FF2B5EF4-FFF2-40B4-BE49-F238E27FC236}">
                <a16:creationId xmlns:a16="http://schemas.microsoft.com/office/drawing/2014/main" id="{1D39E772-9625-4B1F-994A-246A20D6884E}"/>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r="1315"/>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9060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9F8F4-B90C-4B93-8BE2-EE29DD17EF27}"/>
              </a:ext>
            </a:extLst>
          </p:cNvPr>
          <p:cNvSpPr>
            <a:spLocks noGrp="1"/>
          </p:cNvSpPr>
          <p:nvPr>
            <p:ph type="title"/>
          </p:nvPr>
        </p:nvSpPr>
        <p:spPr/>
        <p:txBody>
          <a:bodyPr/>
          <a:lstStyle/>
          <a:p>
            <a:r>
              <a:rPr lang="en-GB" dirty="0"/>
              <a:t>Mixed Retrieval Quiz</a:t>
            </a:r>
          </a:p>
        </p:txBody>
      </p:sp>
      <p:sp>
        <p:nvSpPr>
          <p:cNvPr id="3" name="Content Placeholder 2">
            <a:extLst>
              <a:ext uri="{FF2B5EF4-FFF2-40B4-BE49-F238E27FC236}">
                <a16:creationId xmlns:a16="http://schemas.microsoft.com/office/drawing/2014/main" id="{EF8AE693-9B7A-4617-AFC1-FC0226C99C23}"/>
              </a:ext>
            </a:extLst>
          </p:cNvPr>
          <p:cNvSpPr>
            <a:spLocks noGrp="1"/>
          </p:cNvSpPr>
          <p:nvPr>
            <p:ph idx="1"/>
          </p:nvPr>
        </p:nvSpPr>
        <p:spPr/>
        <p:txBody>
          <a:bodyPr>
            <a:normAutofit fontScale="92500" lnSpcReduction="20000"/>
          </a:bodyPr>
          <a:lstStyle/>
          <a:p>
            <a:pPr algn="l">
              <a:buFont typeface="+mj-lt"/>
              <a:buAutoNum type="arabicPeriod"/>
            </a:pPr>
            <a:r>
              <a:rPr lang="en-GB" b="0" i="0" dirty="0">
                <a:solidFill>
                  <a:srgbClr val="303030"/>
                </a:solidFill>
                <a:effectLst/>
                <a:latin typeface="Source Serif Pro"/>
              </a:rPr>
              <a:t> </a:t>
            </a:r>
            <a:r>
              <a:rPr lang="en-GB" b="1" i="0" dirty="0">
                <a:solidFill>
                  <a:srgbClr val="303030"/>
                </a:solidFill>
                <a:effectLst/>
                <a:latin typeface="Source Serif Pro"/>
              </a:rPr>
              <a:t>List </a:t>
            </a:r>
            <a:r>
              <a:rPr lang="en-GB" b="0" i="0" dirty="0">
                <a:solidFill>
                  <a:srgbClr val="303030"/>
                </a:solidFill>
                <a:effectLst/>
                <a:latin typeface="Source Serif Pro"/>
              </a:rPr>
              <a:t>the characters Iago manipulates in his plan to destroy Othello.</a:t>
            </a:r>
          </a:p>
          <a:p>
            <a:pPr algn="l">
              <a:buFont typeface="+mj-lt"/>
              <a:buAutoNum type="arabicPeriod"/>
            </a:pPr>
            <a:r>
              <a:rPr lang="en-GB" b="0" i="0" dirty="0">
                <a:solidFill>
                  <a:srgbClr val="303030"/>
                </a:solidFill>
                <a:effectLst/>
                <a:latin typeface="Source Serif Pro"/>
              </a:rPr>
              <a:t> </a:t>
            </a:r>
            <a:r>
              <a:rPr lang="en-GB" b="1" i="0" dirty="0">
                <a:solidFill>
                  <a:srgbClr val="303030"/>
                </a:solidFill>
                <a:effectLst/>
                <a:latin typeface="Source Serif Pro"/>
              </a:rPr>
              <a:t>Why </a:t>
            </a:r>
            <a:r>
              <a:rPr lang="en-GB" b="0" i="0" dirty="0">
                <a:solidFill>
                  <a:srgbClr val="303030"/>
                </a:solidFill>
                <a:effectLst/>
                <a:latin typeface="Source Serif Pro"/>
              </a:rPr>
              <a:t>does Iago claim he wants revenge?</a:t>
            </a:r>
          </a:p>
          <a:p>
            <a:pPr algn="l">
              <a:buFont typeface="+mj-lt"/>
              <a:buAutoNum type="arabicPeriod"/>
            </a:pPr>
            <a:r>
              <a:rPr lang="en-GB" b="0" i="0" dirty="0">
                <a:solidFill>
                  <a:srgbClr val="303030"/>
                </a:solidFill>
                <a:effectLst/>
                <a:latin typeface="Source Serif Pro"/>
              </a:rPr>
              <a:t> </a:t>
            </a:r>
            <a:r>
              <a:rPr lang="en-GB" b="1" i="0" dirty="0">
                <a:solidFill>
                  <a:srgbClr val="303030"/>
                </a:solidFill>
                <a:effectLst/>
                <a:latin typeface="Source Serif Pro"/>
              </a:rPr>
              <a:t>How</a:t>
            </a:r>
            <a:r>
              <a:rPr lang="en-GB" b="0" i="0" dirty="0">
                <a:solidFill>
                  <a:srgbClr val="303030"/>
                </a:solidFill>
                <a:effectLst/>
                <a:latin typeface="Source Serif Pro"/>
              </a:rPr>
              <a:t> does Iago bring Cassio down?</a:t>
            </a:r>
          </a:p>
          <a:p>
            <a:pPr algn="l">
              <a:buFont typeface="+mj-lt"/>
              <a:buAutoNum type="arabicPeriod"/>
            </a:pPr>
            <a:r>
              <a:rPr lang="en-GB" b="0" i="0" dirty="0">
                <a:solidFill>
                  <a:srgbClr val="303030"/>
                </a:solidFill>
                <a:effectLst/>
                <a:latin typeface="Source Serif Pro"/>
              </a:rPr>
              <a:t> What is the </a:t>
            </a:r>
            <a:r>
              <a:rPr lang="en-GB" b="1" i="0" dirty="0">
                <a:solidFill>
                  <a:srgbClr val="303030"/>
                </a:solidFill>
                <a:effectLst/>
                <a:latin typeface="Source Serif Pro"/>
              </a:rPr>
              <a:t>link</a:t>
            </a:r>
            <a:r>
              <a:rPr lang="en-GB" b="0" i="0" dirty="0">
                <a:solidFill>
                  <a:srgbClr val="303030"/>
                </a:solidFill>
                <a:effectLst/>
                <a:latin typeface="Source Serif Pro"/>
              </a:rPr>
              <a:t> between Iago’s conversation with Montano and Cassio’s reputation?</a:t>
            </a:r>
          </a:p>
          <a:p>
            <a:pPr algn="l">
              <a:buFont typeface="+mj-lt"/>
              <a:buAutoNum type="arabicPeriod"/>
            </a:pPr>
            <a:r>
              <a:rPr lang="en-GB" b="0" i="0" dirty="0">
                <a:solidFill>
                  <a:srgbClr val="303030"/>
                </a:solidFill>
                <a:effectLst/>
                <a:latin typeface="Source Serif Pro"/>
              </a:rPr>
              <a:t> For one of the characters you listed in question one, </a:t>
            </a:r>
            <a:r>
              <a:rPr lang="en-GB" b="1" i="0" dirty="0">
                <a:solidFill>
                  <a:srgbClr val="303030"/>
                </a:solidFill>
                <a:effectLst/>
                <a:latin typeface="Source Serif Pro"/>
              </a:rPr>
              <a:t>explain how </a:t>
            </a:r>
            <a:r>
              <a:rPr lang="en-GB" b="0" i="0" dirty="0">
                <a:solidFill>
                  <a:srgbClr val="303030"/>
                </a:solidFill>
                <a:effectLst/>
                <a:latin typeface="Source Serif Pro"/>
              </a:rPr>
              <a:t>Iago manipulates them.</a:t>
            </a:r>
          </a:p>
          <a:p>
            <a:pPr algn="l">
              <a:buFont typeface="+mj-lt"/>
              <a:buAutoNum type="arabicPeriod"/>
            </a:pPr>
            <a:r>
              <a:rPr lang="en-GB" b="0" i="0" dirty="0">
                <a:solidFill>
                  <a:srgbClr val="303030"/>
                </a:solidFill>
                <a:effectLst/>
                <a:latin typeface="Source Serif Pro"/>
              </a:rPr>
              <a:t> ‘Rhetoric is the art of ruling the minds of men.’ Explain this statement.</a:t>
            </a:r>
          </a:p>
          <a:p>
            <a:pPr marL="0" indent="0">
              <a:buNone/>
            </a:pPr>
            <a:endParaRPr lang="en-GB" dirty="0"/>
          </a:p>
        </p:txBody>
      </p:sp>
    </p:spTree>
    <p:extLst>
      <p:ext uri="{BB962C8B-B14F-4D97-AF65-F5344CB8AC3E}">
        <p14:creationId xmlns:p14="http://schemas.microsoft.com/office/powerpoint/2010/main" val="3467296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77A41-A70D-4E93-9783-F675DB4DF149}"/>
              </a:ext>
            </a:extLst>
          </p:cNvPr>
          <p:cNvSpPr>
            <a:spLocks noGrp="1"/>
          </p:cNvSpPr>
          <p:nvPr>
            <p:ph type="title"/>
          </p:nvPr>
        </p:nvSpPr>
        <p:spPr>
          <a:xfrm>
            <a:off x="838200" y="436146"/>
            <a:ext cx="10515600" cy="1325563"/>
          </a:xfrm>
        </p:spPr>
        <p:txBody>
          <a:bodyPr/>
          <a:lstStyle/>
          <a:p>
            <a:r>
              <a:rPr lang="en-GB" dirty="0"/>
              <a:t>Retrieval Pyramid</a:t>
            </a:r>
          </a:p>
        </p:txBody>
      </p:sp>
      <p:sp>
        <p:nvSpPr>
          <p:cNvPr id="3" name="Content Placeholder 2">
            <a:extLst>
              <a:ext uri="{FF2B5EF4-FFF2-40B4-BE49-F238E27FC236}">
                <a16:creationId xmlns:a16="http://schemas.microsoft.com/office/drawing/2014/main" id="{AC7376D9-70B6-48AC-A392-43A0A4F9EFF0}"/>
              </a:ext>
            </a:extLst>
          </p:cNvPr>
          <p:cNvSpPr>
            <a:spLocks noGrp="1"/>
          </p:cNvSpPr>
          <p:nvPr>
            <p:ph idx="1"/>
          </p:nvPr>
        </p:nvSpPr>
        <p:spPr>
          <a:xfrm>
            <a:off x="909221" y="1956017"/>
            <a:ext cx="10515600" cy="4251960"/>
          </a:xfrm>
        </p:spPr>
        <p:txBody>
          <a:bodyPr/>
          <a:lstStyle/>
          <a:p>
            <a:r>
              <a:rPr lang="en-GB" dirty="0"/>
              <a:t>Using a Retrieval Practice Pyramid is a brilliant way to go beyond just recall.</a:t>
            </a:r>
          </a:p>
          <a:p>
            <a:r>
              <a:rPr lang="en-GB" dirty="0"/>
              <a:t> Starting with factual recall then scaffolding the style of questions for more complex, more elaboration and higher order thinking. The design helps to build from the base to the top – from simple factual recall questions to more evaluative and synthesised ideas.</a:t>
            </a:r>
          </a:p>
          <a:p>
            <a:endParaRPr lang="en-GB" dirty="0"/>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2128704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BFAB87-B60F-421D-AE42-A5B522AF1473}"/>
              </a:ext>
            </a:extLst>
          </p:cNvPr>
          <p:cNvSpPr/>
          <p:nvPr/>
        </p:nvSpPr>
        <p:spPr>
          <a:xfrm>
            <a:off x="-194" y="19028"/>
            <a:ext cx="12192000" cy="728869"/>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08F0DA55-F1CD-46AE-B8B7-7CD5E4A788B4}"/>
              </a:ext>
            </a:extLst>
          </p:cNvPr>
          <p:cNvSpPr/>
          <p:nvPr/>
        </p:nvSpPr>
        <p:spPr>
          <a:xfrm>
            <a:off x="387629" y="5565912"/>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EB83BFA5-8488-45EA-B9CA-D0D3B045AA63}"/>
              </a:ext>
            </a:extLst>
          </p:cNvPr>
          <p:cNvSpPr/>
          <p:nvPr/>
        </p:nvSpPr>
        <p:spPr>
          <a:xfrm>
            <a:off x="3332922" y="5565913"/>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Rounded Corners 8">
            <a:extLst>
              <a:ext uri="{FF2B5EF4-FFF2-40B4-BE49-F238E27FC236}">
                <a16:creationId xmlns:a16="http://schemas.microsoft.com/office/drawing/2014/main" id="{F31EA454-6710-41B2-B1BB-18C269AEE8DA}"/>
              </a:ext>
            </a:extLst>
          </p:cNvPr>
          <p:cNvSpPr/>
          <p:nvPr/>
        </p:nvSpPr>
        <p:spPr>
          <a:xfrm>
            <a:off x="6278215" y="5565913"/>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376B886B-571E-4C80-B942-81D75BA93EE8}"/>
              </a:ext>
            </a:extLst>
          </p:cNvPr>
          <p:cNvSpPr/>
          <p:nvPr/>
        </p:nvSpPr>
        <p:spPr>
          <a:xfrm>
            <a:off x="9223508" y="5565913"/>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Rounded Corners 10">
            <a:extLst>
              <a:ext uri="{FF2B5EF4-FFF2-40B4-BE49-F238E27FC236}">
                <a16:creationId xmlns:a16="http://schemas.microsoft.com/office/drawing/2014/main" id="{88C45B1D-CBD2-4160-BB1A-77285355C57B}"/>
              </a:ext>
            </a:extLst>
          </p:cNvPr>
          <p:cNvSpPr/>
          <p:nvPr/>
        </p:nvSpPr>
        <p:spPr>
          <a:xfrm>
            <a:off x="1697935" y="4178575"/>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Rounded Corners 11">
            <a:extLst>
              <a:ext uri="{FF2B5EF4-FFF2-40B4-BE49-F238E27FC236}">
                <a16:creationId xmlns:a16="http://schemas.microsoft.com/office/drawing/2014/main" id="{A9253424-E1A9-4152-9277-178CB73AD3CD}"/>
              </a:ext>
            </a:extLst>
          </p:cNvPr>
          <p:cNvSpPr/>
          <p:nvPr/>
        </p:nvSpPr>
        <p:spPr>
          <a:xfrm>
            <a:off x="4744278" y="4178575"/>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Rounded Corners 12">
            <a:extLst>
              <a:ext uri="{FF2B5EF4-FFF2-40B4-BE49-F238E27FC236}">
                <a16:creationId xmlns:a16="http://schemas.microsoft.com/office/drawing/2014/main" id="{71CDD443-D885-447D-8E00-6AB19D41C821}"/>
              </a:ext>
            </a:extLst>
          </p:cNvPr>
          <p:cNvSpPr/>
          <p:nvPr/>
        </p:nvSpPr>
        <p:spPr>
          <a:xfrm>
            <a:off x="7790621" y="4178575"/>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Rounded Corners 13">
            <a:extLst>
              <a:ext uri="{FF2B5EF4-FFF2-40B4-BE49-F238E27FC236}">
                <a16:creationId xmlns:a16="http://schemas.microsoft.com/office/drawing/2014/main" id="{35E9AB24-54FF-4240-9971-D55315B4411C}"/>
              </a:ext>
            </a:extLst>
          </p:cNvPr>
          <p:cNvSpPr/>
          <p:nvPr/>
        </p:nvSpPr>
        <p:spPr>
          <a:xfrm>
            <a:off x="3332922" y="2791238"/>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Rounded Corners 14">
            <a:extLst>
              <a:ext uri="{FF2B5EF4-FFF2-40B4-BE49-F238E27FC236}">
                <a16:creationId xmlns:a16="http://schemas.microsoft.com/office/drawing/2014/main" id="{CED6A30F-2498-4541-B147-44E67D0B108D}"/>
              </a:ext>
            </a:extLst>
          </p:cNvPr>
          <p:cNvSpPr/>
          <p:nvPr/>
        </p:nvSpPr>
        <p:spPr>
          <a:xfrm>
            <a:off x="6278216" y="2791238"/>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Rounded Corners 15">
            <a:extLst>
              <a:ext uri="{FF2B5EF4-FFF2-40B4-BE49-F238E27FC236}">
                <a16:creationId xmlns:a16="http://schemas.microsoft.com/office/drawing/2014/main" id="{957E0345-5AD6-49F3-9B62-1B588C226CD4}"/>
              </a:ext>
            </a:extLst>
          </p:cNvPr>
          <p:cNvSpPr/>
          <p:nvPr/>
        </p:nvSpPr>
        <p:spPr>
          <a:xfrm>
            <a:off x="4744278" y="1403900"/>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6556A312-58EB-4D1D-A430-BB3F1EA2FAD9}"/>
              </a:ext>
            </a:extLst>
          </p:cNvPr>
          <p:cNvSpPr txBox="1"/>
          <p:nvPr/>
        </p:nvSpPr>
        <p:spPr>
          <a:xfrm>
            <a:off x="1630652" y="103750"/>
            <a:ext cx="893030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Berlin Sans FB Demi" panose="020E0802020502020306" pitchFamily="34" charset="0"/>
                <a:ea typeface="+mn-ea"/>
                <a:cs typeface="+mn-cs"/>
              </a:rPr>
              <a:t>Macbeth: Retrieval Pyramid – the supernatural</a:t>
            </a:r>
          </a:p>
        </p:txBody>
      </p:sp>
      <p:pic>
        <p:nvPicPr>
          <p:cNvPr id="18" name="Picture 4">
            <a:extLst>
              <a:ext uri="{FF2B5EF4-FFF2-40B4-BE49-F238E27FC236}">
                <a16:creationId xmlns:a16="http://schemas.microsoft.com/office/drawing/2014/main" id="{47BDFFB4-4BF7-4DE7-AEEF-41E2F6992D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77" y="4758357"/>
            <a:ext cx="400495" cy="7288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7">
            <a:extLst>
              <a:ext uri="{FF2B5EF4-FFF2-40B4-BE49-F238E27FC236}">
                <a16:creationId xmlns:a16="http://schemas.microsoft.com/office/drawing/2014/main" id="{72DCBFC2-8125-4F0E-A840-F680856D187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6760" y="747897"/>
            <a:ext cx="476166" cy="7719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6">
            <a:extLst>
              <a:ext uri="{FF2B5EF4-FFF2-40B4-BE49-F238E27FC236}">
                <a16:creationId xmlns:a16="http://schemas.microsoft.com/office/drawing/2014/main" id="{500AAF7D-5F9F-4EDE-80AD-7CCD4C7483C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9656" y="2037335"/>
            <a:ext cx="545128" cy="714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a:extLst>
              <a:ext uri="{FF2B5EF4-FFF2-40B4-BE49-F238E27FC236}">
                <a16:creationId xmlns:a16="http://schemas.microsoft.com/office/drawing/2014/main" id="{1DD9E3CF-8DCF-47A0-858D-43984FD5D53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59840" y="3305992"/>
            <a:ext cx="542010" cy="8332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a:extLst>
              <a:ext uri="{FF2B5EF4-FFF2-40B4-BE49-F238E27FC236}">
                <a16:creationId xmlns:a16="http://schemas.microsoft.com/office/drawing/2014/main" id="{125CA6A8-4466-44AF-8D96-136C8B9763DF}"/>
              </a:ext>
            </a:extLst>
          </p:cNvPr>
          <p:cNvSpPr txBox="1"/>
          <p:nvPr/>
        </p:nvSpPr>
        <p:spPr>
          <a:xfrm>
            <a:off x="470072" y="5671930"/>
            <a:ext cx="2485163"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List 3 weather conditions described in Act 1 scene 1</a:t>
            </a:r>
          </a:p>
        </p:txBody>
      </p:sp>
      <p:sp>
        <p:nvSpPr>
          <p:cNvPr id="22" name="TextBox 21">
            <a:extLst>
              <a:ext uri="{FF2B5EF4-FFF2-40B4-BE49-F238E27FC236}">
                <a16:creationId xmlns:a16="http://schemas.microsoft.com/office/drawing/2014/main" id="{8824AD3B-FF88-416A-ADD0-575DA1E60F33}"/>
              </a:ext>
            </a:extLst>
          </p:cNvPr>
          <p:cNvSpPr txBox="1"/>
          <p:nvPr/>
        </p:nvSpPr>
        <p:spPr>
          <a:xfrm>
            <a:off x="3433780" y="5684029"/>
            <a:ext cx="2485163"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Where do the Weird Sisters say they will meet Macbeth?</a:t>
            </a:r>
          </a:p>
        </p:txBody>
      </p:sp>
      <p:sp>
        <p:nvSpPr>
          <p:cNvPr id="23" name="TextBox 22">
            <a:extLst>
              <a:ext uri="{FF2B5EF4-FFF2-40B4-BE49-F238E27FC236}">
                <a16:creationId xmlns:a16="http://schemas.microsoft.com/office/drawing/2014/main" id="{A7ADDE72-9118-4CEE-A098-9C7E2A83EA9C}"/>
              </a:ext>
            </a:extLst>
          </p:cNvPr>
          <p:cNvSpPr txBox="1"/>
          <p:nvPr/>
        </p:nvSpPr>
        <p:spPr>
          <a:xfrm>
            <a:off x="6387354" y="5671930"/>
            <a:ext cx="2485163"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What is significant about Macbeth’s first words in the play?</a:t>
            </a:r>
          </a:p>
        </p:txBody>
      </p:sp>
      <p:sp>
        <p:nvSpPr>
          <p:cNvPr id="24" name="TextBox 23">
            <a:extLst>
              <a:ext uri="{FF2B5EF4-FFF2-40B4-BE49-F238E27FC236}">
                <a16:creationId xmlns:a16="http://schemas.microsoft.com/office/drawing/2014/main" id="{03847C1D-1A7D-4DEB-882B-D3FFE6B80761}"/>
              </a:ext>
            </a:extLst>
          </p:cNvPr>
          <p:cNvSpPr txBox="1"/>
          <p:nvPr/>
        </p:nvSpPr>
        <p:spPr>
          <a:xfrm>
            <a:off x="9318570" y="5671930"/>
            <a:ext cx="2485163"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“By the pricking of my ______ , something _____ this way comes.”</a:t>
            </a:r>
          </a:p>
        </p:txBody>
      </p:sp>
      <p:sp>
        <p:nvSpPr>
          <p:cNvPr id="25" name="TextBox 24">
            <a:extLst>
              <a:ext uri="{FF2B5EF4-FFF2-40B4-BE49-F238E27FC236}">
                <a16:creationId xmlns:a16="http://schemas.microsoft.com/office/drawing/2014/main" id="{2C1C0F11-65E4-4BAF-B706-F953BA6E8488}"/>
              </a:ext>
            </a:extLst>
          </p:cNvPr>
          <p:cNvSpPr txBox="1"/>
          <p:nvPr/>
        </p:nvSpPr>
        <p:spPr>
          <a:xfrm>
            <a:off x="1687580" y="4296692"/>
            <a:ext cx="2724151"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Which character describes the witches as “instruments of darkness”?</a:t>
            </a:r>
          </a:p>
        </p:txBody>
      </p:sp>
      <p:sp>
        <p:nvSpPr>
          <p:cNvPr id="26" name="TextBox 25">
            <a:extLst>
              <a:ext uri="{FF2B5EF4-FFF2-40B4-BE49-F238E27FC236}">
                <a16:creationId xmlns:a16="http://schemas.microsoft.com/office/drawing/2014/main" id="{F2CE7CC5-2AE1-47F7-82A8-FF2E4F0B619F}"/>
              </a:ext>
            </a:extLst>
          </p:cNvPr>
          <p:cNvSpPr txBox="1"/>
          <p:nvPr/>
        </p:nvSpPr>
        <p:spPr>
          <a:xfrm>
            <a:off x="4764984" y="4317074"/>
            <a:ext cx="2662028"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Explain how Banquo’s reaction to the witches differs from Macbeth’s.</a:t>
            </a:r>
          </a:p>
        </p:txBody>
      </p:sp>
      <p:sp>
        <p:nvSpPr>
          <p:cNvPr id="27" name="TextBox 26">
            <a:extLst>
              <a:ext uri="{FF2B5EF4-FFF2-40B4-BE49-F238E27FC236}">
                <a16:creationId xmlns:a16="http://schemas.microsoft.com/office/drawing/2014/main" id="{3CFB7D3E-CB73-4A55-916A-C1F9692B7DCE}"/>
              </a:ext>
            </a:extLst>
          </p:cNvPr>
          <p:cNvSpPr txBox="1"/>
          <p:nvPr/>
        </p:nvSpPr>
        <p:spPr>
          <a:xfrm>
            <a:off x="7811328" y="4296692"/>
            <a:ext cx="2662028"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Is ‘gullible’ an apt word to describe Macbeth? Explain why – or why not.</a:t>
            </a:r>
          </a:p>
        </p:txBody>
      </p:sp>
      <p:sp>
        <p:nvSpPr>
          <p:cNvPr id="28" name="TextBox 27">
            <a:extLst>
              <a:ext uri="{FF2B5EF4-FFF2-40B4-BE49-F238E27FC236}">
                <a16:creationId xmlns:a16="http://schemas.microsoft.com/office/drawing/2014/main" id="{69FE1E7F-75EA-46CB-90FB-A65EA5BAF6DD}"/>
              </a:ext>
            </a:extLst>
          </p:cNvPr>
          <p:cNvSpPr txBox="1"/>
          <p:nvPr/>
        </p:nvSpPr>
        <p:spPr>
          <a:xfrm>
            <a:off x="3361912" y="2903643"/>
            <a:ext cx="2662028"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Give 3 examples of seemingly supernatural events in the play. </a:t>
            </a:r>
          </a:p>
        </p:txBody>
      </p:sp>
      <p:sp>
        <p:nvSpPr>
          <p:cNvPr id="29" name="TextBox 28">
            <a:extLst>
              <a:ext uri="{FF2B5EF4-FFF2-40B4-BE49-F238E27FC236}">
                <a16:creationId xmlns:a16="http://schemas.microsoft.com/office/drawing/2014/main" id="{3CDC3B97-BA13-467B-9555-D8D205031404}"/>
              </a:ext>
            </a:extLst>
          </p:cNvPr>
          <p:cNvSpPr txBox="1"/>
          <p:nvPr/>
        </p:nvSpPr>
        <p:spPr>
          <a:xfrm>
            <a:off x="6298921" y="2903643"/>
            <a:ext cx="2662028"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Give 3 examples of disruption to the natural order after the regicide.</a:t>
            </a:r>
          </a:p>
        </p:txBody>
      </p:sp>
      <p:sp>
        <p:nvSpPr>
          <p:cNvPr id="30" name="TextBox 29">
            <a:extLst>
              <a:ext uri="{FF2B5EF4-FFF2-40B4-BE49-F238E27FC236}">
                <a16:creationId xmlns:a16="http://schemas.microsoft.com/office/drawing/2014/main" id="{BBE96E7E-BBE5-4315-87DC-6EFFC4B44C9E}"/>
              </a:ext>
            </a:extLst>
          </p:cNvPr>
          <p:cNvSpPr txBox="1"/>
          <p:nvPr/>
        </p:nvSpPr>
        <p:spPr>
          <a:xfrm>
            <a:off x="4732584" y="1522643"/>
            <a:ext cx="2726828"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How far is Macbeth a victim of supernatural forces beyond his control?</a:t>
            </a:r>
          </a:p>
        </p:txBody>
      </p:sp>
    </p:spTree>
    <p:extLst>
      <p:ext uri="{BB962C8B-B14F-4D97-AF65-F5344CB8AC3E}">
        <p14:creationId xmlns:p14="http://schemas.microsoft.com/office/powerpoint/2010/main" val="2015743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BFAB87-B60F-421D-AE42-A5B522AF1473}"/>
              </a:ext>
            </a:extLst>
          </p:cNvPr>
          <p:cNvSpPr/>
          <p:nvPr/>
        </p:nvSpPr>
        <p:spPr>
          <a:xfrm>
            <a:off x="0" y="0"/>
            <a:ext cx="12192000" cy="728869"/>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08F0DA55-F1CD-46AE-B8B7-7CD5E4A788B4}"/>
              </a:ext>
            </a:extLst>
          </p:cNvPr>
          <p:cNvSpPr/>
          <p:nvPr/>
        </p:nvSpPr>
        <p:spPr>
          <a:xfrm>
            <a:off x="387629" y="5565912"/>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EB83BFA5-8488-45EA-B9CA-D0D3B045AA63}"/>
              </a:ext>
            </a:extLst>
          </p:cNvPr>
          <p:cNvSpPr/>
          <p:nvPr/>
        </p:nvSpPr>
        <p:spPr>
          <a:xfrm>
            <a:off x="3332922" y="5565913"/>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Rounded Corners 8">
            <a:extLst>
              <a:ext uri="{FF2B5EF4-FFF2-40B4-BE49-F238E27FC236}">
                <a16:creationId xmlns:a16="http://schemas.microsoft.com/office/drawing/2014/main" id="{F31EA454-6710-41B2-B1BB-18C269AEE8DA}"/>
              </a:ext>
            </a:extLst>
          </p:cNvPr>
          <p:cNvSpPr/>
          <p:nvPr/>
        </p:nvSpPr>
        <p:spPr>
          <a:xfrm>
            <a:off x="6278215" y="5565913"/>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376B886B-571E-4C80-B942-81D75BA93EE8}"/>
              </a:ext>
            </a:extLst>
          </p:cNvPr>
          <p:cNvSpPr/>
          <p:nvPr/>
        </p:nvSpPr>
        <p:spPr>
          <a:xfrm>
            <a:off x="9223508" y="5565913"/>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Rounded Corners 10">
            <a:extLst>
              <a:ext uri="{FF2B5EF4-FFF2-40B4-BE49-F238E27FC236}">
                <a16:creationId xmlns:a16="http://schemas.microsoft.com/office/drawing/2014/main" id="{88C45B1D-CBD2-4160-BB1A-77285355C57B}"/>
              </a:ext>
            </a:extLst>
          </p:cNvPr>
          <p:cNvSpPr/>
          <p:nvPr/>
        </p:nvSpPr>
        <p:spPr>
          <a:xfrm>
            <a:off x="1697935" y="4178575"/>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Rounded Corners 11">
            <a:extLst>
              <a:ext uri="{FF2B5EF4-FFF2-40B4-BE49-F238E27FC236}">
                <a16:creationId xmlns:a16="http://schemas.microsoft.com/office/drawing/2014/main" id="{A9253424-E1A9-4152-9277-178CB73AD3CD}"/>
              </a:ext>
            </a:extLst>
          </p:cNvPr>
          <p:cNvSpPr/>
          <p:nvPr/>
        </p:nvSpPr>
        <p:spPr>
          <a:xfrm>
            <a:off x="4744278" y="4178575"/>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Rounded Corners 12">
            <a:extLst>
              <a:ext uri="{FF2B5EF4-FFF2-40B4-BE49-F238E27FC236}">
                <a16:creationId xmlns:a16="http://schemas.microsoft.com/office/drawing/2014/main" id="{71CDD443-D885-447D-8E00-6AB19D41C821}"/>
              </a:ext>
            </a:extLst>
          </p:cNvPr>
          <p:cNvSpPr/>
          <p:nvPr/>
        </p:nvSpPr>
        <p:spPr>
          <a:xfrm>
            <a:off x="7790621" y="4178575"/>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Rounded Corners 13">
            <a:extLst>
              <a:ext uri="{FF2B5EF4-FFF2-40B4-BE49-F238E27FC236}">
                <a16:creationId xmlns:a16="http://schemas.microsoft.com/office/drawing/2014/main" id="{35E9AB24-54FF-4240-9971-D55315B4411C}"/>
              </a:ext>
            </a:extLst>
          </p:cNvPr>
          <p:cNvSpPr/>
          <p:nvPr/>
        </p:nvSpPr>
        <p:spPr>
          <a:xfrm>
            <a:off x="3332922" y="2791238"/>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Rounded Corners 14">
            <a:extLst>
              <a:ext uri="{FF2B5EF4-FFF2-40B4-BE49-F238E27FC236}">
                <a16:creationId xmlns:a16="http://schemas.microsoft.com/office/drawing/2014/main" id="{CED6A30F-2498-4541-B147-44E67D0B108D}"/>
              </a:ext>
            </a:extLst>
          </p:cNvPr>
          <p:cNvSpPr/>
          <p:nvPr/>
        </p:nvSpPr>
        <p:spPr>
          <a:xfrm>
            <a:off x="6278216" y="2791238"/>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Rounded Corners 15">
            <a:extLst>
              <a:ext uri="{FF2B5EF4-FFF2-40B4-BE49-F238E27FC236}">
                <a16:creationId xmlns:a16="http://schemas.microsoft.com/office/drawing/2014/main" id="{957E0345-5AD6-49F3-9B62-1B588C226CD4}"/>
              </a:ext>
            </a:extLst>
          </p:cNvPr>
          <p:cNvSpPr/>
          <p:nvPr/>
        </p:nvSpPr>
        <p:spPr>
          <a:xfrm>
            <a:off x="4744278" y="1403900"/>
            <a:ext cx="2703443" cy="115956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6556A312-58EB-4D1D-A430-BB3F1EA2FAD9}"/>
              </a:ext>
            </a:extLst>
          </p:cNvPr>
          <p:cNvSpPr txBox="1"/>
          <p:nvPr/>
        </p:nvSpPr>
        <p:spPr>
          <a:xfrm>
            <a:off x="0" y="72046"/>
            <a:ext cx="12191999"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Berlin Sans FB Demi" panose="020E0802020502020306" pitchFamily="34" charset="0"/>
                <a:ea typeface="+mn-ea"/>
                <a:cs typeface="+mn-cs"/>
              </a:rPr>
              <a:t>An Inspector Calls: Retrieval Pyramid – Responsibility </a:t>
            </a:r>
          </a:p>
        </p:txBody>
      </p:sp>
      <p:pic>
        <p:nvPicPr>
          <p:cNvPr id="18" name="Picture 4">
            <a:extLst>
              <a:ext uri="{FF2B5EF4-FFF2-40B4-BE49-F238E27FC236}">
                <a16:creationId xmlns:a16="http://schemas.microsoft.com/office/drawing/2014/main" id="{47BDFFB4-4BF7-4DE7-AEEF-41E2F6992D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77" y="4758357"/>
            <a:ext cx="400495" cy="7288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7">
            <a:extLst>
              <a:ext uri="{FF2B5EF4-FFF2-40B4-BE49-F238E27FC236}">
                <a16:creationId xmlns:a16="http://schemas.microsoft.com/office/drawing/2014/main" id="{72DCBFC2-8125-4F0E-A840-F680856D187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6760" y="747897"/>
            <a:ext cx="476166" cy="7719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6">
            <a:extLst>
              <a:ext uri="{FF2B5EF4-FFF2-40B4-BE49-F238E27FC236}">
                <a16:creationId xmlns:a16="http://schemas.microsoft.com/office/drawing/2014/main" id="{500AAF7D-5F9F-4EDE-80AD-7CCD4C7483C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9656" y="2037335"/>
            <a:ext cx="545128" cy="714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a:extLst>
              <a:ext uri="{FF2B5EF4-FFF2-40B4-BE49-F238E27FC236}">
                <a16:creationId xmlns:a16="http://schemas.microsoft.com/office/drawing/2014/main" id="{1DD9E3CF-8DCF-47A0-858D-43984FD5D53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59840" y="3305992"/>
            <a:ext cx="542010" cy="8332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a:extLst>
              <a:ext uri="{FF2B5EF4-FFF2-40B4-BE49-F238E27FC236}">
                <a16:creationId xmlns:a16="http://schemas.microsoft.com/office/drawing/2014/main" id="{75C54242-D55E-40F7-AAD0-1CC5D763A14D}"/>
              </a:ext>
            </a:extLst>
          </p:cNvPr>
          <p:cNvSpPr txBox="1"/>
          <p:nvPr/>
        </p:nvSpPr>
        <p:spPr>
          <a:xfrm>
            <a:off x="4744277" y="1403900"/>
            <a:ext cx="2703443"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Who, in your opinion, behaves most irresponsibly in the play? Justify your reasons.</a:t>
            </a:r>
          </a:p>
        </p:txBody>
      </p:sp>
      <p:sp>
        <p:nvSpPr>
          <p:cNvPr id="22" name="TextBox 21">
            <a:extLst>
              <a:ext uri="{FF2B5EF4-FFF2-40B4-BE49-F238E27FC236}">
                <a16:creationId xmlns:a16="http://schemas.microsoft.com/office/drawing/2014/main" id="{9F73AB96-6654-4D4C-92E8-FE391146A060}"/>
              </a:ext>
            </a:extLst>
          </p:cNvPr>
          <p:cNvSpPr txBox="1"/>
          <p:nvPr/>
        </p:nvSpPr>
        <p:spPr>
          <a:xfrm>
            <a:off x="3341204" y="2909354"/>
            <a:ext cx="2703443"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How, if at all, does Gerald’s treatment of Eva differ from Eric’s?</a:t>
            </a:r>
          </a:p>
        </p:txBody>
      </p:sp>
      <p:sp>
        <p:nvSpPr>
          <p:cNvPr id="24" name="TextBox 23">
            <a:extLst>
              <a:ext uri="{FF2B5EF4-FFF2-40B4-BE49-F238E27FC236}">
                <a16:creationId xmlns:a16="http://schemas.microsoft.com/office/drawing/2014/main" id="{FA116559-D103-4669-9424-004E7DD24637}"/>
              </a:ext>
            </a:extLst>
          </p:cNvPr>
          <p:cNvSpPr txBox="1"/>
          <p:nvPr/>
        </p:nvSpPr>
        <p:spPr>
          <a:xfrm>
            <a:off x="6269934" y="2909354"/>
            <a:ext cx="2703443"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How is Sheila’s reaction to blame different from her mother’s?</a:t>
            </a:r>
          </a:p>
        </p:txBody>
      </p:sp>
      <p:sp>
        <p:nvSpPr>
          <p:cNvPr id="25" name="TextBox 24">
            <a:extLst>
              <a:ext uri="{FF2B5EF4-FFF2-40B4-BE49-F238E27FC236}">
                <a16:creationId xmlns:a16="http://schemas.microsoft.com/office/drawing/2014/main" id="{AC3B37A5-7BC2-47B8-B9AA-CDC45C159300}"/>
              </a:ext>
            </a:extLst>
          </p:cNvPr>
          <p:cNvSpPr txBox="1"/>
          <p:nvPr/>
        </p:nvSpPr>
        <p:spPr>
          <a:xfrm>
            <a:off x="1694619" y="4296692"/>
            <a:ext cx="2703443"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Explain briefly how each character behaves in an irresponsible manner.</a:t>
            </a:r>
          </a:p>
        </p:txBody>
      </p:sp>
      <p:sp>
        <p:nvSpPr>
          <p:cNvPr id="26" name="TextBox 25">
            <a:extLst>
              <a:ext uri="{FF2B5EF4-FFF2-40B4-BE49-F238E27FC236}">
                <a16:creationId xmlns:a16="http://schemas.microsoft.com/office/drawing/2014/main" id="{319BB931-D9EA-45C7-BD43-117A2527AAB2}"/>
              </a:ext>
            </a:extLst>
          </p:cNvPr>
          <p:cNvSpPr txBox="1"/>
          <p:nvPr/>
        </p:nvSpPr>
        <p:spPr>
          <a:xfrm>
            <a:off x="4740962" y="4286427"/>
            <a:ext cx="2703443"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Which characters are unrepentant by the end of the play?</a:t>
            </a:r>
          </a:p>
        </p:txBody>
      </p:sp>
      <p:sp>
        <p:nvSpPr>
          <p:cNvPr id="27" name="TextBox 26">
            <a:extLst>
              <a:ext uri="{FF2B5EF4-FFF2-40B4-BE49-F238E27FC236}">
                <a16:creationId xmlns:a16="http://schemas.microsoft.com/office/drawing/2014/main" id="{9E4F0175-E327-44A0-A9D1-9537E3B176AF}"/>
              </a:ext>
            </a:extLst>
          </p:cNvPr>
          <p:cNvSpPr txBox="1"/>
          <p:nvPr/>
        </p:nvSpPr>
        <p:spPr>
          <a:xfrm>
            <a:off x="7783989" y="4187506"/>
            <a:ext cx="2710075"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Are Eric’s crimes of assault and theft different from the immoral behaviour of others in the play?</a:t>
            </a:r>
          </a:p>
        </p:txBody>
      </p:sp>
      <p:sp>
        <p:nvSpPr>
          <p:cNvPr id="28" name="TextBox 27">
            <a:extLst>
              <a:ext uri="{FF2B5EF4-FFF2-40B4-BE49-F238E27FC236}">
                <a16:creationId xmlns:a16="http://schemas.microsoft.com/office/drawing/2014/main" id="{0F8AC1D3-F085-49E1-B1BB-9ABDD0B4A2A4}"/>
              </a:ext>
            </a:extLst>
          </p:cNvPr>
          <p:cNvSpPr txBox="1"/>
          <p:nvPr/>
        </p:nvSpPr>
        <p:spPr>
          <a:xfrm>
            <a:off x="342897" y="5684029"/>
            <a:ext cx="2703443"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Which character insists:    “I can’t accept any responsibility?”</a:t>
            </a:r>
          </a:p>
        </p:txBody>
      </p:sp>
      <p:sp>
        <p:nvSpPr>
          <p:cNvPr id="29" name="TextBox 28">
            <a:extLst>
              <a:ext uri="{FF2B5EF4-FFF2-40B4-BE49-F238E27FC236}">
                <a16:creationId xmlns:a16="http://schemas.microsoft.com/office/drawing/2014/main" id="{CE47531E-705E-4867-8996-231066BFB902}"/>
              </a:ext>
            </a:extLst>
          </p:cNvPr>
          <p:cNvSpPr txBox="1"/>
          <p:nvPr/>
        </p:nvSpPr>
        <p:spPr>
          <a:xfrm>
            <a:off x="3332921" y="5567746"/>
            <a:ext cx="2703443"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What 3 things does Goole predict will happen “if men do not learn that lesson?”</a:t>
            </a:r>
          </a:p>
        </p:txBody>
      </p:sp>
      <p:sp>
        <p:nvSpPr>
          <p:cNvPr id="30" name="TextBox 29">
            <a:extLst>
              <a:ext uri="{FF2B5EF4-FFF2-40B4-BE49-F238E27FC236}">
                <a16:creationId xmlns:a16="http://schemas.microsoft.com/office/drawing/2014/main" id="{D1DE3648-7BA6-4230-8402-DD76118D6D8C}"/>
              </a:ext>
            </a:extLst>
          </p:cNvPr>
          <p:cNvSpPr txBox="1"/>
          <p:nvPr/>
        </p:nvSpPr>
        <p:spPr>
          <a:xfrm>
            <a:off x="6278215" y="5822528"/>
            <a:ext cx="2703443"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Which character asks: “So, I’m really responsible?”</a:t>
            </a:r>
          </a:p>
        </p:txBody>
      </p:sp>
      <p:sp>
        <p:nvSpPr>
          <p:cNvPr id="31" name="TextBox 30">
            <a:extLst>
              <a:ext uri="{FF2B5EF4-FFF2-40B4-BE49-F238E27FC236}">
                <a16:creationId xmlns:a16="http://schemas.microsoft.com/office/drawing/2014/main" id="{6C463B4B-64EA-4BBE-89B7-52476841E393}"/>
              </a:ext>
            </a:extLst>
          </p:cNvPr>
          <p:cNvSpPr txBox="1"/>
          <p:nvPr/>
        </p:nvSpPr>
        <p:spPr>
          <a:xfrm>
            <a:off x="9223507" y="5844744"/>
            <a:ext cx="2703443"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Which character blames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“the girl herself” ?</a:t>
            </a:r>
          </a:p>
        </p:txBody>
      </p:sp>
    </p:spTree>
    <p:extLst>
      <p:ext uri="{BB962C8B-B14F-4D97-AF65-F5344CB8AC3E}">
        <p14:creationId xmlns:p14="http://schemas.microsoft.com/office/powerpoint/2010/main" val="2781356255"/>
      </p:ext>
    </p:extLst>
  </p:cSld>
  <p:clrMapOvr>
    <a:masterClrMapping/>
  </p:clrMapOvr>
</p:sld>
</file>

<file path=ppt/theme/theme1.xml><?xml version="1.0" encoding="utf-8"?>
<a:theme xmlns:a="http://schemas.openxmlformats.org/drawingml/2006/main" name="SketchyVTI">
  <a:themeElements>
    <a:clrScheme name="AnalogousFromRegularSeedRightStep">
      <a:dk1>
        <a:srgbClr val="000000"/>
      </a:dk1>
      <a:lt1>
        <a:srgbClr val="FFFFFF"/>
      </a:lt1>
      <a:dk2>
        <a:srgbClr val="413424"/>
      </a:dk2>
      <a:lt2>
        <a:srgbClr val="E3E8E2"/>
      </a:lt2>
      <a:accent1>
        <a:srgbClr val="D429E7"/>
      </a:accent1>
      <a:accent2>
        <a:srgbClr val="D51799"/>
      </a:accent2>
      <a:accent3>
        <a:srgbClr val="E7295C"/>
      </a:accent3>
      <a:accent4>
        <a:srgbClr val="D53417"/>
      </a:accent4>
      <a:accent5>
        <a:srgbClr val="E49126"/>
      </a:accent5>
      <a:accent6>
        <a:srgbClr val="AAA812"/>
      </a:accent6>
      <a:hlink>
        <a:srgbClr val="3B9431"/>
      </a:hlink>
      <a:folHlink>
        <a:srgbClr val="7F7F7F"/>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0DBDC7EF3D993408EC76B1C6A2830C9" ma:contentTypeVersion="7" ma:contentTypeDescription="Create a new document." ma:contentTypeScope="" ma:versionID="2b88a0dc371ff1d15d7bafcc2260fe87">
  <xsd:schema xmlns:xsd="http://www.w3.org/2001/XMLSchema" xmlns:xs="http://www.w3.org/2001/XMLSchema" xmlns:p="http://schemas.microsoft.com/office/2006/metadata/properties" xmlns:ns3="338e2a5f-2ace-41f2-be2d-9fed48894f46" xmlns:ns4="649a6d62-da20-4dac-83ca-3aaa30d57009" targetNamespace="http://schemas.microsoft.com/office/2006/metadata/properties" ma:root="true" ma:fieldsID="e7af13e9a1a07495583028f77d299ad9" ns3:_="" ns4:_="">
    <xsd:import namespace="338e2a5f-2ace-41f2-be2d-9fed48894f46"/>
    <xsd:import namespace="649a6d62-da20-4dac-83ca-3aaa30d5700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8e2a5f-2ace-41f2-be2d-9fed48894f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49a6d62-da20-4dac-83ca-3aaa30d5700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2C8281-928B-41C4-B0D7-8330756E427C}">
  <ds:schemaRefs>
    <ds:schemaRef ds:uri="http://purl.org/dc/dcmitype/"/>
    <ds:schemaRef ds:uri="http://purl.org/dc/elements/1.1/"/>
    <ds:schemaRef ds:uri="649a6d62-da20-4dac-83ca-3aaa30d57009"/>
    <ds:schemaRef ds:uri="http://purl.org/dc/terms/"/>
    <ds:schemaRef ds:uri="http://schemas.microsoft.com/office/2006/documentManagement/types"/>
    <ds:schemaRef ds:uri="http://schemas.openxmlformats.org/package/2006/metadata/core-properties"/>
    <ds:schemaRef ds:uri="http://schemas.microsoft.com/office/2006/metadata/properties"/>
    <ds:schemaRef ds:uri="http://schemas.microsoft.com/office/infopath/2007/PartnerControls"/>
    <ds:schemaRef ds:uri="338e2a5f-2ace-41f2-be2d-9fed48894f46"/>
    <ds:schemaRef ds:uri="http://www.w3.org/XML/1998/namespace"/>
  </ds:schemaRefs>
</ds:datastoreItem>
</file>

<file path=customXml/itemProps2.xml><?xml version="1.0" encoding="utf-8"?>
<ds:datastoreItem xmlns:ds="http://schemas.openxmlformats.org/officeDocument/2006/customXml" ds:itemID="{3404A48D-B435-45F4-B78C-E039F19E69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8e2a5f-2ace-41f2-be2d-9fed48894f46"/>
    <ds:schemaRef ds:uri="649a6d62-da20-4dac-83ca-3aaa30d570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74B8EF-9A99-4BB9-86CB-1BFC659DD5A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277</TotalTime>
  <Words>1636</Words>
  <Application>Microsoft Office PowerPoint</Application>
  <PresentationFormat>Widescreen</PresentationFormat>
  <Paragraphs>185</Paragraphs>
  <Slides>17</Slides>
  <Notes>16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17</vt:i4>
      </vt:variant>
    </vt:vector>
  </HeadingPairs>
  <TitlesOfParts>
    <vt:vector size="27" baseType="lpstr">
      <vt:lpstr>Arial</vt:lpstr>
      <vt:lpstr>Berlin Sans FB Demi</vt:lpstr>
      <vt:lpstr>Calibri</vt:lpstr>
      <vt:lpstr>Calibri Light</vt:lpstr>
      <vt:lpstr>Merriweather</vt:lpstr>
      <vt:lpstr>Modern Love</vt:lpstr>
      <vt:lpstr>Source Serif Pro</vt:lpstr>
      <vt:lpstr>The Hand</vt:lpstr>
      <vt:lpstr>SketchyVTI</vt:lpstr>
      <vt:lpstr>Office Theme</vt:lpstr>
      <vt:lpstr>Retrieval Practice</vt:lpstr>
      <vt:lpstr>Retrieval Quiz</vt:lpstr>
      <vt:lpstr>Experiences of Retrieval Practice</vt:lpstr>
      <vt:lpstr>Building Towards Higher-Order Thinking</vt:lpstr>
      <vt:lpstr>PowerPoint Presentation</vt:lpstr>
      <vt:lpstr>Mixed Retrieval Quiz</vt:lpstr>
      <vt:lpstr>Retrieval Pyramid</vt:lpstr>
      <vt:lpstr>PowerPoint Presentation</vt:lpstr>
      <vt:lpstr>PowerPoint Presentation</vt:lpstr>
      <vt:lpstr>PowerPoint Presentation</vt:lpstr>
      <vt:lpstr>PowerPoint Presentation</vt:lpstr>
      <vt:lpstr>Complete the following sentences by adding embedded clauses with present participle phrases</vt:lpstr>
      <vt:lpstr>Higher-order Retrieval Tasks</vt:lpstr>
      <vt:lpstr>Higher-order Retrieval Tasks</vt:lpstr>
      <vt:lpstr>Higher-order Retrieval Tasks</vt:lpstr>
      <vt:lpstr>PowerPoint Presentation</vt:lpstr>
      <vt:lpstr>Design a Mixed Retrieval Quiz</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Retrieval Practice</dc:title>
  <dc:creator>Helen Howell</dc:creator>
  <cp:lastModifiedBy>Helen Howell</cp:lastModifiedBy>
  <cp:revision>41</cp:revision>
  <dcterms:created xsi:type="dcterms:W3CDTF">2021-02-18T13:28:49Z</dcterms:created>
  <dcterms:modified xsi:type="dcterms:W3CDTF">2021-11-07T11:29:47Z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0x010100A0DBDC7EF3D993408EC76B1C6A2830C9</vt:lpwstr>
  </property>
</Properties>
</file>