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12" r:id="rId2"/>
    <p:sldId id="311" r:id="rId3"/>
    <p:sldId id="313" r:id="rId4"/>
    <p:sldId id="257" r:id="rId5"/>
    <p:sldId id="314" r:id="rId6"/>
    <p:sldId id="261" r:id="rId7"/>
    <p:sldId id="308" r:id="rId8"/>
    <p:sldId id="315" r:id="rId9"/>
    <p:sldId id="316" r:id="rId10"/>
    <p:sldId id="317" r:id="rId11"/>
    <p:sldId id="31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Howell" userId="e2147ebbe9dd9a14" providerId="LiveId" clId="{821C6B06-DAFD-4C98-843A-D6B364D9B0CD}"/>
    <pc:docChg chg="undo custSel addSld delSld modSld">
      <pc:chgData name="Helen Howell" userId="e2147ebbe9dd9a14" providerId="LiveId" clId="{821C6B06-DAFD-4C98-843A-D6B364D9B0CD}" dt="2021-05-16T12:04:00.057" v="4275" actId="20577"/>
      <pc:docMkLst>
        <pc:docMk/>
      </pc:docMkLst>
      <pc:sldChg chg="modNotesTx">
        <pc:chgData name="Helen Howell" userId="e2147ebbe9dd9a14" providerId="LiveId" clId="{821C6B06-DAFD-4C98-843A-D6B364D9B0CD}" dt="2021-05-16T11:49:37.052" v="1589" actId="20577"/>
        <pc:sldMkLst>
          <pc:docMk/>
          <pc:sldMk cId="3524940458" sldId="257"/>
        </pc:sldMkLst>
      </pc:sldChg>
      <pc:sldChg chg="del">
        <pc:chgData name="Helen Howell" userId="e2147ebbe9dd9a14" providerId="LiveId" clId="{821C6B06-DAFD-4C98-843A-D6B364D9B0CD}" dt="2021-05-16T11:39:11.634" v="565" actId="2696"/>
        <pc:sldMkLst>
          <pc:docMk/>
          <pc:sldMk cId="521615661" sldId="258"/>
        </pc:sldMkLst>
      </pc:sldChg>
      <pc:sldChg chg="del">
        <pc:chgData name="Helen Howell" userId="e2147ebbe9dd9a14" providerId="LiveId" clId="{821C6B06-DAFD-4C98-843A-D6B364D9B0CD}" dt="2021-05-16T11:39:11.634" v="565" actId="2696"/>
        <pc:sldMkLst>
          <pc:docMk/>
          <pc:sldMk cId="3467296515" sldId="259"/>
        </pc:sldMkLst>
      </pc:sldChg>
      <pc:sldChg chg="del">
        <pc:chgData name="Helen Howell" userId="e2147ebbe9dd9a14" providerId="LiveId" clId="{821C6B06-DAFD-4C98-843A-D6B364D9B0CD}" dt="2021-05-16T11:38:44.639" v="564" actId="2696"/>
        <pc:sldMkLst>
          <pc:docMk/>
          <pc:sldMk cId="1616659493" sldId="260"/>
        </pc:sldMkLst>
      </pc:sldChg>
      <pc:sldChg chg="modSp add del mod modNotesTx">
        <pc:chgData name="Helen Howell" userId="e2147ebbe9dd9a14" providerId="LiveId" clId="{821C6B06-DAFD-4C98-843A-D6B364D9B0CD}" dt="2021-05-16T11:53:54.916" v="2426" actId="20577"/>
        <pc:sldMkLst>
          <pc:docMk/>
          <pc:sldMk cId="1378179901" sldId="261"/>
        </pc:sldMkLst>
        <pc:spChg chg="mod">
          <ac:chgData name="Helen Howell" userId="e2147ebbe9dd9a14" providerId="LiveId" clId="{821C6B06-DAFD-4C98-843A-D6B364D9B0CD}" dt="2021-05-16T11:53:07.377" v="2214" actId="20577"/>
          <ac:spMkLst>
            <pc:docMk/>
            <pc:sldMk cId="1378179901" sldId="261"/>
            <ac:spMk id="3" creationId="{1906B8D4-08C0-47FA-996F-37049A55D590}"/>
          </ac:spMkLst>
        </pc:spChg>
      </pc:sldChg>
      <pc:sldChg chg="del">
        <pc:chgData name="Helen Howell" userId="e2147ebbe9dd9a14" providerId="LiveId" clId="{821C6B06-DAFD-4C98-843A-D6B364D9B0CD}" dt="2021-05-16T11:39:11.634" v="565" actId="2696"/>
        <pc:sldMkLst>
          <pc:docMk/>
          <pc:sldMk cId="3255277347" sldId="262"/>
        </pc:sldMkLst>
      </pc:sldChg>
      <pc:sldChg chg="del">
        <pc:chgData name="Helen Howell" userId="e2147ebbe9dd9a14" providerId="LiveId" clId="{821C6B06-DAFD-4C98-843A-D6B364D9B0CD}" dt="2021-05-16T11:39:11.634" v="565" actId="2696"/>
        <pc:sldMkLst>
          <pc:docMk/>
          <pc:sldMk cId="528627671" sldId="263"/>
        </pc:sldMkLst>
      </pc:sldChg>
      <pc:sldChg chg="del">
        <pc:chgData name="Helen Howell" userId="e2147ebbe9dd9a14" providerId="LiveId" clId="{821C6B06-DAFD-4C98-843A-D6B364D9B0CD}" dt="2021-05-16T11:39:11.634" v="565" actId="2696"/>
        <pc:sldMkLst>
          <pc:docMk/>
          <pc:sldMk cId="1159425477" sldId="264"/>
        </pc:sldMkLst>
      </pc:sldChg>
      <pc:sldChg chg="add del modNotesTx">
        <pc:chgData name="Helen Howell" userId="e2147ebbe9dd9a14" providerId="LiveId" clId="{821C6B06-DAFD-4C98-843A-D6B364D9B0CD}" dt="2021-05-16T11:56:04.695" v="2928" actId="20577"/>
        <pc:sldMkLst>
          <pc:docMk/>
          <pc:sldMk cId="3775903999" sldId="308"/>
        </pc:sldMkLst>
      </pc:sldChg>
      <pc:sldChg chg="del">
        <pc:chgData name="Helen Howell" userId="e2147ebbe9dd9a14" providerId="LiveId" clId="{821C6B06-DAFD-4C98-843A-D6B364D9B0CD}" dt="2021-05-16T11:39:11.634" v="565" actId="2696"/>
        <pc:sldMkLst>
          <pc:docMk/>
          <pc:sldMk cId="3176400009" sldId="309"/>
        </pc:sldMkLst>
      </pc:sldChg>
      <pc:sldChg chg="del">
        <pc:chgData name="Helen Howell" userId="e2147ebbe9dd9a14" providerId="LiveId" clId="{821C6B06-DAFD-4C98-843A-D6B364D9B0CD}" dt="2021-05-16T11:39:11.634" v="565" actId="2696"/>
        <pc:sldMkLst>
          <pc:docMk/>
          <pc:sldMk cId="1290187057" sldId="310"/>
        </pc:sldMkLst>
      </pc:sldChg>
      <pc:sldChg chg="modSp add mod">
        <pc:chgData name="Helen Howell" userId="e2147ebbe9dd9a14" providerId="LiveId" clId="{821C6B06-DAFD-4C98-843A-D6B364D9B0CD}" dt="2021-05-16T11:38:11.522" v="563" actId="27636"/>
        <pc:sldMkLst>
          <pc:docMk/>
          <pc:sldMk cId="917650764" sldId="313"/>
        </pc:sldMkLst>
        <pc:spChg chg="mod">
          <ac:chgData name="Helen Howell" userId="e2147ebbe9dd9a14" providerId="LiveId" clId="{821C6B06-DAFD-4C98-843A-D6B364D9B0CD}" dt="2021-05-16T11:38:11.522" v="563" actId="27636"/>
          <ac:spMkLst>
            <pc:docMk/>
            <pc:sldMk cId="917650764" sldId="313"/>
            <ac:spMk id="3" creationId="{477EC58A-DDB8-46F8-B231-B0D3BE49D3B0}"/>
          </ac:spMkLst>
        </pc:spChg>
      </pc:sldChg>
      <pc:sldChg chg="modSp new mod modNotesTx">
        <pc:chgData name="Helen Howell" userId="e2147ebbe9dd9a14" providerId="LiveId" clId="{821C6B06-DAFD-4C98-843A-D6B364D9B0CD}" dt="2021-05-16T11:52:46.890" v="2212" actId="20577"/>
        <pc:sldMkLst>
          <pc:docMk/>
          <pc:sldMk cId="3797082983" sldId="314"/>
        </pc:sldMkLst>
        <pc:spChg chg="mod">
          <ac:chgData name="Helen Howell" userId="e2147ebbe9dd9a14" providerId="LiveId" clId="{821C6B06-DAFD-4C98-843A-D6B364D9B0CD}" dt="2021-05-16T11:40:13.884" v="612" actId="20577"/>
          <ac:spMkLst>
            <pc:docMk/>
            <pc:sldMk cId="3797082983" sldId="314"/>
            <ac:spMk id="2" creationId="{8129A2BD-E842-4736-A68A-1BC9F054D01F}"/>
          </ac:spMkLst>
        </pc:spChg>
        <pc:spChg chg="mod">
          <ac:chgData name="Helen Howell" userId="e2147ebbe9dd9a14" providerId="LiveId" clId="{821C6B06-DAFD-4C98-843A-D6B364D9B0CD}" dt="2021-05-16T11:41:11.453" v="633" actId="20577"/>
          <ac:spMkLst>
            <pc:docMk/>
            <pc:sldMk cId="3797082983" sldId="314"/>
            <ac:spMk id="3" creationId="{03FC4FD3-AF8F-48B0-ADC8-E3F1C1023271}"/>
          </ac:spMkLst>
        </pc:spChg>
      </pc:sldChg>
      <pc:sldChg chg="addSp delSp modSp new mod setBg modNotesTx">
        <pc:chgData name="Helen Howell" userId="e2147ebbe9dd9a14" providerId="LiveId" clId="{821C6B06-DAFD-4C98-843A-D6B364D9B0CD}" dt="2021-05-16T11:58:20.386" v="3136" actId="26606"/>
        <pc:sldMkLst>
          <pc:docMk/>
          <pc:sldMk cId="2702707287" sldId="315"/>
        </pc:sldMkLst>
        <pc:spChg chg="mod">
          <ac:chgData name="Helen Howell" userId="e2147ebbe9dd9a14" providerId="LiveId" clId="{821C6B06-DAFD-4C98-843A-D6B364D9B0CD}" dt="2021-05-16T11:58:20.386" v="3136" actId="26606"/>
          <ac:spMkLst>
            <pc:docMk/>
            <pc:sldMk cId="2702707287" sldId="315"/>
            <ac:spMk id="2" creationId="{CE1EA613-531A-454C-A4A6-287AC5FC8AAF}"/>
          </ac:spMkLst>
        </pc:spChg>
        <pc:spChg chg="mod">
          <ac:chgData name="Helen Howell" userId="e2147ebbe9dd9a14" providerId="LiveId" clId="{821C6B06-DAFD-4C98-843A-D6B364D9B0CD}" dt="2021-05-16T11:58:20.386" v="3136" actId="26606"/>
          <ac:spMkLst>
            <pc:docMk/>
            <pc:sldMk cId="2702707287" sldId="315"/>
            <ac:spMk id="3" creationId="{4FBC33A0-7386-48BC-9F30-A8435F9BBEB8}"/>
          </ac:spMkLst>
        </pc:spChg>
        <pc:spChg chg="add del mod">
          <ac:chgData name="Helen Howell" userId="e2147ebbe9dd9a14" providerId="LiveId" clId="{821C6B06-DAFD-4C98-843A-D6B364D9B0CD}" dt="2021-05-16T11:58:07.128" v="3132"/>
          <ac:spMkLst>
            <pc:docMk/>
            <pc:sldMk cId="2702707287" sldId="315"/>
            <ac:spMk id="5" creationId="{4FF16876-BDCE-4932-8CF4-4E09F08CDDCE}"/>
          </ac:spMkLst>
        </pc:spChg>
        <pc:spChg chg="add mod">
          <ac:chgData name="Helen Howell" userId="e2147ebbe9dd9a14" providerId="LiveId" clId="{821C6B06-DAFD-4C98-843A-D6B364D9B0CD}" dt="2021-05-16T11:58:10.085" v="3133"/>
          <ac:spMkLst>
            <pc:docMk/>
            <pc:sldMk cId="2702707287" sldId="315"/>
            <ac:spMk id="7" creationId="{1D11F17E-4134-4B19-B2B6-544E9AA4C7B8}"/>
          </ac:spMkLst>
        </pc:spChg>
        <pc:spChg chg="add del">
          <ac:chgData name="Helen Howell" userId="e2147ebbe9dd9a14" providerId="LiveId" clId="{821C6B06-DAFD-4C98-843A-D6B364D9B0CD}" dt="2021-05-16T11:58:20.312" v="3135" actId="26606"/>
          <ac:spMkLst>
            <pc:docMk/>
            <pc:sldMk cId="2702707287" sldId="315"/>
            <ac:spMk id="12" creationId="{2B566528-1B12-4246-9431-5C2D7D081168}"/>
          </ac:spMkLst>
        </pc:spChg>
        <pc:spChg chg="add">
          <ac:chgData name="Helen Howell" userId="e2147ebbe9dd9a14" providerId="LiveId" clId="{821C6B06-DAFD-4C98-843A-D6B364D9B0CD}" dt="2021-05-16T11:58:20.386" v="3136" actId="26606"/>
          <ac:spMkLst>
            <pc:docMk/>
            <pc:sldMk cId="2702707287" sldId="315"/>
            <ac:spMk id="22" creationId="{DD38EE57-B708-47C9-A4A4-E25F09FAB029}"/>
          </ac:spMkLst>
        </pc:spChg>
        <pc:grpChg chg="add del">
          <ac:chgData name="Helen Howell" userId="e2147ebbe9dd9a14" providerId="LiveId" clId="{821C6B06-DAFD-4C98-843A-D6B364D9B0CD}" dt="2021-05-16T11:58:20.312" v="3135" actId="26606"/>
          <ac:grpSpMkLst>
            <pc:docMk/>
            <pc:sldMk cId="2702707287" sldId="315"/>
            <ac:grpSpMk id="14" creationId="{828A5161-06F1-46CF-8AD7-844680A59E13}"/>
          </ac:grpSpMkLst>
        </pc:grpChg>
        <pc:grpChg chg="add del">
          <ac:chgData name="Helen Howell" userId="e2147ebbe9dd9a14" providerId="LiveId" clId="{821C6B06-DAFD-4C98-843A-D6B364D9B0CD}" dt="2021-05-16T11:58:20.312" v="3135" actId="26606"/>
          <ac:grpSpMkLst>
            <pc:docMk/>
            <pc:sldMk cId="2702707287" sldId="315"/>
            <ac:grpSpMk id="18" creationId="{5995D10D-E9C9-47DB-AE7E-801FEF38F5C9}"/>
          </ac:grpSpMkLst>
        </pc:grpChg>
        <pc:grpChg chg="add">
          <ac:chgData name="Helen Howell" userId="e2147ebbe9dd9a14" providerId="LiveId" clId="{821C6B06-DAFD-4C98-843A-D6B364D9B0CD}" dt="2021-05-16T11:58:20.386" v="3136" actId="26606"/>
          <ac:grpSpMkLst>
            <pc:docMk/>
            <pc:sldMk cId="2702707287" sldId="315"/>
            <ac:grpSpMk id="23" creationId="{57A28182-58A5-4DBB-8F64-BD944BCA8154}"/>
          </ac:grpSpMkLst>
        </pc:grpChg>
        <pc:graphicFrameChg chg="add del mod">
          <ac:chgData name="Helen Howell" userId="e2147ebbe9dd9a14" providerId="LiveId" clId="{821C6B06-DAFD-4C98-843A-D6B364D9B0CD}" dt="2021-05-16T11:58:07.128" v="3132"/>
          <ac:graphicFrameMkLst>
            <pc:docMk/>
            <pc:sldMk cId="2702707287" sldId="315"/>
            <ac:graphicFrameMk id="4" creationId="{958851BF-5350-4846-BC00-B5348F63919D}"/>
          </ac:graphicFrameMkLst>
        </pc:graphicFrameChg>
        <pc:graphicFrameChg chg="add mod ord modGraphic">
          <ac:chgData name="Helen Howell" userId="e2147ebbe9dd9a14" providerId="LiveId" clId="{821C6B06-DAFD-4C98-843A-D6B364D9B0CD}" dt="2021-05-16T11:58:20.386" v="3136" actId="26606"/>
          <ac:graphicFrameMkLst>
            <pc:docMk/>
            <pc:sldMk cId="2702707287" sldId="315"/>
            <ac:graphicFrameMk id="6" creationId="{D56C093C-8613-4AEC-B83A-5D06F16A61CE}"/>
          </ac:graphicFrameMkLst>
        </pc:graphicFrameChg>
      </pc:sldChg>
      <pc:sldChg chg="new del">
        <pc:chgData name="Helen Howell" userId="e2147ebbe9dd9a14" providerId="LiveId" clId="{821C6B06-DAFD-4C98-843A-D6B364D9B0CD}" dt="2021-05-16T11:42:01.592" v="635" actId="2696"/>
        <pc:sldMkLst>
          <pc:docMk/>
          <pc:sldMk cId="3074342544" sldId="315"/>
        </pc:sldMkLst>
      </pc:sldChg>
      <pc:sldChg chg="modSp new mod modNotesTx">
        <pc:chgData name="Helen Howell" userId="e2147ebbe9dd9a14" providerId="LiveId" clId="{821C6B06-DAFD-4C98-843A-D6B364D9B0CD}" dt="2021-05-16T11:59:36.638" v="3426" actId="20577"/>
        <pc:sldMkLst>
          <pc:docMk/>
          <pc:sldMk cId="3014848596" sldId="316"/>
        </pc:sldMkLst>
        <pc:spChg chg="mod">
          <ac:chgData name="Helen Howell" userId="e2147ebbe9dd9a14" providerId="LiveId" clId="{821C6B06-DAFD-4C98-843A-D6B364D9B0CD}" dt="2021-05-16T11:43:47.405" v="751" actId="20577"/>
          <ac:spMkLst>
            <pc:docMk/>
            <pc:sldMk cId="3014848596" sldId="316"/>
            <ac:spMk id="2" creationId="{AA62A65C-1766-42DB-B8E2-DA4960936775}"/>
          </ac:spMkLst>
        </pc:spChg>
        <pc:spChg chg="mod">
          <ac:chgData name="Helen Howell" userId="e2147ebbe9dd9a14" providerId="LiveId" clId="{821C6B06-DAFD-4C98-843A-D6B364D9B0CD}" dt="2021-05-16T11:43:53.782" v="754" actId="403"/>
          <ac:spMkLst>
            <pc:docMk/>
            <pc:sldMk cId="3014848596" sldId="316"/>
            <ac:spMk id="3" creationId="{F42568CA-F90F-4D39-8E75-742DBBB203AE}"/>
          </ac:spMkLst>
        </pc:spChg>
      </pc:sldChg>
      <pc:sldChg chg="add del">
        <pc:chgData name="Helen Howell" userId="e2147ebbe9dd9a14" providerId="LiveId" clId="{821C6B06-DAFD-4C98-843A-D6B364D9B0CD}" dt="2021-05-16T11:42:34.051" v="666"/>
        <pc:sldMkLst>
          <pc:docMk/>
          <pc:sldMk cId="3723780348" sldId="316"/>
        </pc:sldMkLst>
      </pc:sldChg>
      <pc:sldChg chg="add del">
        <pc:chgData name="Helen Howell" userId="e2147ebbe9dd9a14" providerId="LiveId" clId="{821C6B06-DAFD-4C98-843A-D6B364D9B0CD}" dt="2021-05-16T11:42:34.051" v="666"/>
        <pc:sldMkLst>
          <pc:docMk/>
          <pc:sldMk cId="94777500" sldId="317"/>
        </pc:sldMkLst>
      </pc:sldChg>
      <pc:sldChg chg="modSp new mod modNotesTx">
        <pc:chgData name="Helen Howell" userId="e2147ebbe9dd9a14" providerId="LiveId" clId="{821C6B06-DAFD-4C98-843A-D6B364D9B0CD}" dt="2021-05-16T12:01:10.221" v="3722" actId="20577"/>
        <pc:sldMkLst>
          <pc:docMk/>
          <pc:sldMk cId="4268461049" sldId="317"/>
        </pc:sldMkLst>
        <pc:spChg chg="mod">
          <ac:chgData name="Helen Howell" userId="e2147ebbe9dd9a14" providerId="LiveId" clId="{821C6B06-DAFD-4C98-843A-D6B364D9B0CD}" dt="2021-05-16T11:44:07.913" v="797" actId="20577"/>
          <ac:spMkLst>
            <pc:docMk/>
            <pc:sldMk cId="4268461049" sldId="317"/>
            <ac:spMk id="2" creationId="{7CDE2EBC-974F-45DA-BECE-FCC5EC25D850}"/>
          </ac:spMkLst>
        </pc:spChg>
        <pc:spChg chg="mod">
          <ac:chgData name="Helen Howell" userId="e2147ebbe9dd9a14" providerId="LiveId" clId="{821C6B06-DAFD-4C98-843A-D6B364D9B0CD}" dt="2021-05-16T11:44:31.031" v="800" actId="403"/>
          <ac:spMkLst>
            <pc:docMk/>
            <pc:sldMk cId="4268461049" sldId="317"/>
            <ac:spMk id="3" creationId="{FA3C8207-FE2F-4A3E-ACF7-EE20B690ED64}"/>
          </ac:spMkLst>
        </pc:spChg>
      </pc:sldChg>
      <pc:sldChg chg="modSp new mod modNotesTx">
        <pc:chgData name="Helen Howell" userId="e2147ebbe9dd9a14" providerId="LiveId" clId="{821C6B06-DAFD-4C98-843A-D6B364D9B0CD}" dt="2021-05-16T12:04:00.057" v="4275" actId="20577"/>
        <pc:sldMkLst>
          <pc:docMk/>
          <pc:sldMk cId="3347155121" sldId="318"/>
        </pc:sldMkLst>
        <pc:spChg chg="mod">
          <ac:chgData name="Helen Howell" userId="e2147ebbe9dd9a14" providerId="LiveId" clId="{821C6B06-DAFD-4C98-843A-D6B364D9B0CD}" dt="2021-05-16T11:44:55.096" v="841" actId="20577"/>
          <ac:spMkLst>
            <pc:docMk/>
            <pc:sldMk cId="3347155121" sldId="318"/>
            <ac:spMk id="2" creationId="{3319B49A-8B05-4B97-8138-CB8245A03FD4}"/>
          </ac:spMkLst>
        </pc:spChg>
        <pc:spChg chg="mod">
          <ac:chgData name="Helen Howell" userId="e2147ebbe9dd9a14" providerId="LiveId" clId="{821C6B06-DAFD-4C98-843A-D6B364D9B0CD}" dt="2021-05-16T12:04:00.057" v="4275" actId="20577"/>
          <ac:spMkLst>
            <pc:docMk/>
            <pc:sldMk cId="3347155121" sldId="318"/>
            <ac:spMk id="3" creationId="{937BF96E-9732-4DD6-A7CE-2A11AE9B5E38}"/>
          </ac:spMkLst>
        </pc:spChg>
      </pc:sldChg>
    </pc:docChg>
  </pc:docChgLst>
  <pc:docChgLst>
    <pc:chgData name="Helen Howell" userId="e2147ebbe9dd9a14" providerId="LiveId" clId="{E6387B77-5C0E-4ACD-8CF8-36C95DFD5BF9}"/>
    <pc:docChg chg="modSld">
      <pc:chgData name="Helen Howell" userId="e2147ebbe9dd9a14" providerId="LiveId" clId="{E6387B77-5C0E-4ACD-8CF8-36C95DFD5BF9}" dt="2021-11-07T11:29:04.267" v="30"/>
      <pc:docMkLst>
        <pc:docMk/>
      </pc:docMkLst>
      <pc:sldChg chg="modNotesTx">
        <pc:chgData name="Helen Howell" userId="e2147ebbe9dd9a14" providerId="LiveId" clId="{E6387B77-5C0E-4ACD-8CF8-36C95DFD5BF9}" dt="2021-11-07T11:29:04.267" v="30"/>
        <pc:sldMkLst>
          <pc:docMk/>
          <pc:sldMk cId="3524940458"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BC592-6414-4951-B204-1DE4F46F9ADA}" type="datetimeFigureOut">
              <a:rPr lang="en-GB" smtClean="0"/>
              <a:t>07/11/2021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E27DD7-CA4B-4604-AB11-1B1C789A0F18}" type="slidenum">
              <a:rPr lang="en-GB" smtClean="0"/>
              <a:t>‹#›</a:t>
            </a:fld>
            <a:endParaRPr lang="en-GB"/>
          </a:p>
        </p:txBody>
      </p:sp>
    </p:spTree>
    <p:extLst>
      <p:ext uri="{BB962C8B-B14F-4D97-AF65-F5344CB8AC3E}">
        <p14:creationId xmlns:p14="http://schemas.microsoft.com/office/powerpoint/2010/main" val="128189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rgoodwin23.wordpress.com/2020/05/20/retrieval-practice-and-the-art-of-schema-building-2/"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taken from </a:t>
            </a:r>
            <a:r>
              <a:rPr lang="en-GB"/>
              <a:t>this blog: </a:t>
            </a:r>
            <a:r>
              <a:rPr lang="en-GB">
                <a:hlinkClick r:id="rId3"/>
              </a:rPr>
              <a:t>Retrieval Practice and the Art of Schema Building – Mr Goodwin (wordpress.com)</a:t>
            </a:r>
            <a:endParaRPr lang="en-GB" dirty="0"/>
          </a:p>
          <a:p>
            <a:endParaRPr lang="en-GB" dirty="0"/>
          </a:p>
          <a:p>
            <a:r>
              <a:rPr lang="en-GB" dirty="0"/>
              <a:t>Explain that for retrieval to be effective, it needs to activate prior knowledge and be closed-book (from memory). It should be an assessment tool by identifying gaps in knowledge for both students &amp; teachers. All retrieval should be low-stakes (no scores recorded etc.) and it may take the form of peer quizzing or flashcards i.e. it does not need to be a teacher-written test (more on this later in the session). Corrective feedback is an essential part of retrieval so that students can see their strengths and weaknesses immediately afterwards.</a:t>
            </a:r>
          </a:p>
        </p:txBody>
      </p:sp>
      <p:sp>
        <p:nvSpPr>
          <p:cNvPr id="4" name="Slide Number Placeholder 3"/>
          <p:cNvSpPr>
            <a:spLocks noGrp="1"/>
          </p:cNvSpPr>
          <p:nvPr>
            <p:ph type="sldNum" sz="quarter" idx="5"/>
          </p:nvPr>
        </p:nvSpPr>
        <p:spPr/>
        <p:txBody>
          <a:bodyPr/>
          <a:lstStyle/>
          <a:p>
            <a:fld id="{2DE27DD7-CA4B-4604-AB11-1B1C789A0F18}" type="slidenum">
              <a:rPr lang="en-GB" smtClean="0"/>
              <a:t>4</a:t>
            </a:fld>
            <a:endParaRPr lang="en-GB"/>
          </a:p>
        </p:txBody>
      </p:sp>
    </p:spTree>
    <p:extLst>
      <p:ext uri="{BB962C8B-B14F-4D97-AF65-F5344CB8AC3E}">
        <p14:creationId xmlns:p14="http://schemas.microsoft.com/office/powerpoint/2010/main" val="956850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the most effective form of retrieval builds up to more difficult questions (mixed retrieval quizzes) and we should make sure our retrieval does not only test factual recall, therefore, providing challenge. They need to be time-efficient: time spent on retrieval is time well-spent but we need to ensure it doesn’t take over curriculum content. It must be closed-book and it might be worth considering having separate retrieval exercise books to allow this to happen. There must be corrective feedback so that mistakes are not ingrained in memory.</a:t>
            </a:r>
          </a:p>
          <a:p>
            <a:r>
              <a:rPr lang="en-GB" dirty="0"/>
              <a:t>. </a:t>
            </a:r>
          </a:p>
        </p:txBody>
      </p:sp>
      <p:sp>
        <p:nvSpPr>
          <p:cNvPr id="4" name="Slide Number Placeholder 3"/>
          <p:cNvSpPr>
            <a:spLocks noGrp="1"/>
          </p:cNvSpPr>
          <p:nvPr>
            <p:ph type="sldNum" sz="quarter" idx="5"/>
          </p:nvPr>
        </p:nvSpPr>
        <p:spPr/>
        <p:txBody>
          <a:bodyPr/>
          <a:lstStyle/>
          <a:p>
            <a:fld id="{2DE27DD7-CA4B-4604-AB11-1B1C789A0F18}" type="slidenum">
              <a:rPr lang="en-GB" smtClean="0"/>
              <a:t>5</a:t>
            </a:fld>
            <a:endParaRPr lang="en-GB"/>
          </a:p>
        </p:txBody>
      </p:sp>
    </p:spTree>
    <p:extLst>
      <p:ext uri="{BB962C8B-B14F-4D97-AF65-F5344CB8AC3E}">
        <p14:creationId xmlns:p14="http://schemas.microsoft.com/office/powerpoint/2010/main" val="555632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Building on the importance of corrective feedback, explain the hyper-correction effect: it is worth getting students to rate their confidence with each answer prior to feedback to avoid them repeating mistakes.</a:t>
            </a:r>
          </a:p>
        </p:txBody>
      </p:sp>
      <p:sp>
        <p:nvSpPr>
          <p:cNvPr id="4" name="Slide Number Placeholder 3"/>
          <p:cNvSpPr>
            <a:spLocks noGrp="1"/>
          </p:cNvSpPr>
          <p:nvPr>
            <p:ph type="sldNum" sz="quarter" idx="5"/>
          </p:nvPr>
        </p:nvSpPr>
        <p:spPr/>
        <p:txBody>
          <a:bodyPr/>
          <a:lstStyle/>
          <a:p>
            <a:fld id="{2DE27DD7-CA4B-4604-AB11-1B1C789A0F18}" type="slidenum">
              <a:rPr lang="en-GB" smtClean="0"/>
              <a:t>6</a:t>
            </a:fld>
            <a:endParaRPr lang="en-GB"/>
          </a:p>
        </p:txBody>
      </p:sp>
    </p:spTree>
    <p:extLst>
      <p:ext uri="{BB962C8B-B14F-4D97-AF65-F5344CB8AC3E}">
        <p14:creationId xmlns:p14="http://schemas.microsoft.com/office/powerpoint/2010/main" val="4123999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possible template using the hyper-correction effect where students rate their answers prior to feedback. Another way of doing this is getting students to rate themselves on a scale of 0-100. This may need careful modelling though. Students should not randomly allocate a rating. They should think about what their revision suggested about how well they know X, Y and Z. For example, could they answer immediately &amp; correctly? Were they hesitant? Were they completely unsure?</a:t>
            </a:r>
          </a:p>
        </p:txBody>
      </p:sp>
      <p:sp>
        <p:nvSpPr>
          <p:cNvPr id="4" name="Slide Number Placeholder 3"/>
          <p:cNvSpPr>
            <a:spLocks noGrp="1"/>
          </p:cNvSpPr>
          <p:nvPr>
            <p:ph type="sldNum" sz="quarter" idx="5"/>
          </p:nvPr>
        </p:nvSpPr>
        <p:spPr/>
        <p:txBody>
          <a:bodyPr/>
          <a:lstStyle/>
          <a:p>
            <a:fld id="{D851BFA4-A928-443F-A0A1-9994C5AB1C37}" type="slidenum">
              <a:rPr lang="en-GB" smtClean="0"/>
              <a:t>7</a:t>
            </a:fld>
            <a:endParaRPr lang="en-GB"/>
          </a:p>
        </p:txBody>
      </p:sp>
    </p:spTree>
    <p:extLst>
      <p:ext uri="{BB962C8B-B14F-4D97-AF65-F5344CB8AC3E}">
        <p14:creationId xmlns:p14="http://schemas.microsoft.com/office/powerpoint/2010/main" val="3130870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Powerful Teaching, Agarwal and Bain suggest this approach to retrieval where students use a key to show awareness of what they do and don’t know and then spend time finding the correct answers. </a:t>
            </a:r>
          </a:p>
        </p:txBody>
      </p:sp>
      <p:sp>
        <p:nvSpPr>
          <p:cNvPr id="4" name="Slide Number Placeholder 3"/>
          <p:cNvSpPr>
            <a:spLocks noGrp="1"/>
          </p:cNvSpPr>
          <p:nvPr>
            <p:ph type="sldNum" sz="quarter" idx="5"/>
          </p:nvPr>
        </p:nvSpPr>
        <p:spPr/>
        <p:txBody>
          <a:bodyPr/>
          <a:lstStyle/>
          <a:p>
            <a:fld id="{2DE27DD7-CA4B-4604-AB11-1B1C789A0F18}" type="slidenum">
              <a:rPr lang="en-GB" smtClean="0"/>
              <a:t>8</a:t>
            </a:fld>
            <a:endParaRPr lang="en-GB"/>
          </a:p>
        </p:txBody>
      </p:sp>
    </p:spTree>
    <p:extLst>
      <p:ext uri="{BB962C8B-B14F-4D97-AF65-F5344CB8AC3E}">
        <p14:creationId xmlns:p14="http://schemas.microsoft.com/office/powerpoint/2010/main" val="3741737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ideally the conditions of retrieval need to be varied to avoid teachers always directing students to particular test questions. The suggestions on this slide involve going beyond factual recall by using knowledge to develop explanations.</a:t>
            </a:r>
          </a:p>
        </p:txBody>
      </p:sp>
      <p:sp>
        <p:nvSpPr>
          <p:cNvPr id="4" name="Slide Number Placeholder 3"/>
          <p:cNvSpPr>
            <a:spLocks noGrp="1"/>
          </p:cNvSpPr>
          <p:nvPr>
            <p:ph type="sldNum" sz="quarter" idx="5"/>
          </p:nvPr>
        </p:nvSpPr>
        <p:spPr/>
        <p:txBody>
          <a:bodyPr/>
          <a:lstStyle/>
          <a:p>
            <a:fld id="{2DE27DD7-CA4B-4604-AB11-1B1C789A0F18}" type="slidenum">
              <a:rPr lang="en-GB" smtClean="0"/>
              <a:t>9</a:t>
            </a:fld>
            <a:endParaRPr lang="en-GB"/>
          </a:p>
        </p:txBody>
      </p:sp>
    </p:spTree>
    <p:extLst>
      <p:ext uri="{BB962C8B-B14F-4D97-AF65-F5344CB8AC3E}">
        <p14:creationId xmlns:p14="http://schemas.microsoft.com/office/powerpoint/2010/main" val="430202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Including challenge in retrieval is also important although we should build up to this. Desirable difficulties in retrieval include spacing, ‘how’ and ‘why’ questions, mixed quizzes and drawing connections across learning.</a:t>
            </a:r>
          </a:p>
        </p:txBody>
      </p:sp>
      <p:sp>
        <p:nvSpPr>
          <p:cNvPr id="4" name="Slide Number Placeholder 3"/>
          <p:cNvSpPr>
            <a:spLocks noGrp="1"/>
          </p:cNvSpPr>
          <p:nvPr>
            <p:ph type="sldNum" sz="quarter" idx="5"/>
          </p:nvPr>
        </p:nvSpPr>
        <p:spPr/>
        <p:txBody>
          <a:bodyPr/>
          <a:lstStyle/>
          <a:p>
            <a:fld id="{2DE27DD7-CA4B-4604-AB11-1B1C789A0F18}" type="slidenum">
              <a:rPr lang="en-GB" smtClean="0"/>
              <a:t>10</a:t>
            </a:fld>
            <a:endParaRPr lang="en-GB"/>
          </a:p>
        </p:txBody>
      </p:sp>
    </p:spTree>
    <p:extLst>
      <p:ext uri="{BB962C8B-B14F-4D97-AF65-F5344CB8AC3E}">
        <p14:creationId xmlns:p14="http://schemas.microsoft.com/office/powerpoint/2010/main" val="171098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time for departments to design their own retrieval activities for the first year 7 scheme of learning – what will these look like and how will they build from factual recall to more complex thinking? How will cues gradually be reduced? How will principles such as spacing and the hyper-correction effect be taken into account? </a:t>
            </a:r>
          </a:p>
        </p:txBody>
      </p:sp>
      <p:sp>
        <p:nvSpPr>
          <p:cNvPr id="4" name="Slide Number Placeholder 3"/>
          <p:cNvSpPr>
            <a:spLocks noGrp="1"/>
          </p:cNvSpPr>
          <p:nvPr>
            <p:ph type="sldNum" sz="quarter" idx="5"/>
          </p:nvPr>
        </p:nvSpPr>
        <p:spPr/>
        <p:txBody>
          <a:bodyPr/>
          <a:lstStyle/>
          <a:p>
            <a:fld id="{2DE27DD7-CA4B-4604-AB11-1B1C789A0F18}" type="slidenum">
              <a:rPr lang="en-GB" smtClean="0"/>
              <a:t>11</a:t>
            </a:fld>
            <a:endParaRPr lang="en-GB"/>
          </a:p>
        </p:txBody>
      </p:sp>
    </p:spTree>
    <p:extLst>
      <p:ext uri="{BB962C8B-B14F-4D97-AF65-F5344CB8AC3E}">
        <p14:creationId xmlns:p14="http://schemas.microsoft.com/office/powerpoint/2010/main" val="729653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57B3A-ED3A-4B02-8696-B5747D8C07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D4CDE08-6F06-4F3B-A76C-B54F6A1D41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6625A47-BE22-44F8-A4F9-CB0D74E30330}"/>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5" name="Footer Placeholder 4">
            <a:extLst>
              <a:ext uri="{FF2B5EF4-FFF2-40B4-BE49-F238E27FC236}">
                <a16:creationId xmlns:a16="http://schemas.microsoft.com/office/drawing/2014/main" id="{7EB7A2DC-88E2-46AE-83B5-38F505F854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124C3F-5AE3-4291-8D3B-1BDBDCA53CEB}"/>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3372311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9D726-7C7D-4281-99E6-BA0C04D6E75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595E149-45BB-4B75-A417-5A51155A2B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A47923-950F-4D2B-8B2F-3962C1338040}"/>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5" name="Footer Placeholder 4">
            <a:extLst>
              <a:ext uri="{FF2B5EF4-FFF2-40B4-BE49-F238E27FC236}">
                <a16:creationId xmlns:a16="http://schemas.microsoft.com/office/drawing/2014/main" id="{D8964E5A-43F0-4CFD-A224-969E60F96C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4C5C74-FB76-4918-9221-B8396352C892}"/>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3156212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BD0925-D509-4336-8C57-0B6B9C649F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DBA2C37-DF10-4E4F-B231-74E2CECD40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67D458-4D8D-472E-A567-649061ECB679}"/>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5" name="Footer Placeholder 4">
            <a:extLst>
              <a:ext uri="{FF2B5EF4-FFF2-40B4-BE49-F238E27FC236}">
                <a16:creationId xmlns:a16="http://schemas.microsoft.com/office/drawing/2014/main" id="{14871841-158F-42C2-AD6E-109BEE772C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DB4A37-634A-40B6-B341-DE21DD3712C9}"/>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1075854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FC2B4-46F2-47C7-8CCD-4300B3EF44A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71BF2F-3BE4-4E3D-8365-87DE360A9B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EF8AA-B031-4366-9568-B9B5472E96C8}"/>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5" name="Footer Placeholder 4">
            <a:extLst>
              <a:ext uri="{FF2B5EF4-FFF2-40B4-BE49-F238E27FC236}">
                <a16:creationId xmlns:a16="http://schemas.microsoft.com/office/drawing/2014/main" id="{59A83877-19B2-4064-A243-986096AD85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6BE799-50AC-4A68-9A28-4BCEAA7DBA42}"/>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2623981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100C9-A0EA-4E2A-874D-B65DA49FDE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7023C09-DD26-49FD-A273-0EC17D2691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161C20-CDC6-4809-92FC-70832729EF3A}"/>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5" name="Footer Placeholder 4">
            <a:extLst>
              <a:ext uri="{FF2B5EF4-FFF2-40B4-BE49-F238E27FC236}">
                <a16:creationId xmlns:a16="http://schemas.microsoft.com/office/drawing/2014/main" id="{6A25F018-8667-4A36-8E19-CC2E5CB7B1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9810CC-EDFF-4877-9587-552C21BE5CDA}"/>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339133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B16B6-38E4-4659-ACDE-F3E8C3FBA7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3CA050-2124-4282-B564-40566C89BC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90C28A-A62C-4E68-99B5-2117BEFEC5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DA3C91-A3CD-40E4-A617-76C944AB5C6E}"/>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6" name="Footer Placeholder 5">
            <a:extLst>
              <a:ext uri="{FF2B5EF4-FFF2-40B4-BE49-F238E27FC236}">
                <a16:creationId xmlns:a16="http://schemas.microsoft.com/office/drawing/2014/main" id="{EDFB0C28-E123-41EE-AA34-009640106F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9546CC-B521-4282-A908-6B1E6AF66D7C}"/>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4058050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AEDFF-208F-4078-AAAB-790FC4C9D77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B91C0F-B4AE-4B7B-90FA-2BE52C26A1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34C920-FC34-4BC0-B80D-D851BCFE48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13D82A-3906-445D-861D-603CA2C54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859AF8-B732-4802-868D-BF741A8EB3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E71D8A2-1827-4373-86A9-BC19EF3B88E0}"/>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8" name="Footer Placeholder 7">
            <a:extLst>
              <a:ext uri="{FF2B5EF4-FFF2-40B4-BE49-F238E27FC236}">
                <a16:creationId xmlns:a16="http://schemas.microsoft.com/office/drawing/2014/main" id="{CF0583D1-CDBF-4B2F-910B-2DAE719456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000B3F8-F142-4EE0-AE07-1E7E74EA2BDA}"/>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969519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8A115-91C3-41FC-BEA6-1E27F441E63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41FCED-0875-4738-A87E-E3C0B16144FF}"/>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4" name="Footer Placeholder 3">
            <a:extLst>
              <a:ext uri="{FF2B5EF4-FFF2-40B4-BE49-F238E27FC236}">
                <a16:creationId xmlns:a16="http://schemas.microsoft.com/office/drawing/2014/main" id="{984FD927-3C36-489A-8463-A266C803779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5055B26-22D2-4053-9905-54D90E897E58}"/>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122551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A4A207-0685-4F6C-8794-C199EB26034D}"/>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3" name="Footer Placeholder 2">
            <a:extLst>
              <a:ext uri="{FF2B5EF4-FFF2-40B4-BE49-F238E27FC236}">
                <a16:creationId xmlns:a16="http://schemas.microsoft.com/office/drawing/2014/main" id="{82F6BCF3-FED6-46AC-89DE-D70CA66ED8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803FD7-F970-41EB-B038-3762831B08CD}"/>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13958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43F0A-7A82-46CC-A4C8-A69F83CEF1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7D91662-7BEC-4F69-9238-EC4F742A9D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004485-9E29-43F1-8F58-B9070F8CD3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D43B72-33F5-498B-A654-4F738DF6D1DA}"/>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6" name="Footer Placeholder 5">
            <a:extLst>
              <a:ext uri="{FF2B5EF4-FFF2-40B4-BE49-F238E27FC236}">
                <a16:creationId xmlns:a16="http://schemas.microsoft.com/office/drawing/2014/main" id="{60C38F23-687A-4ABE-8ADC-78271CF779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B3D27F-D3AB-4791-A7B2-D7408B2CA8D8}"/>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2500535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2CF21-4FC6-4470-AFBE-8859F8E76A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4A6116-E65A-43B9-89BE-D98AC71509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DF24AFD-ABDC-4DE4-9E92-89DE6F5945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BC4120-1F0B-4596-9400-38A003CE1FC2}"/>
              </a:ext>
            </a:extLst>
          </p:cNvPr>
          <p:cNvSpPr>
            <a:spLocks noGrp="1"/>
          </p:cNvSpPr>
          <p:nvPr>
            <p:ph type="dt" sz="half" idx="10"/>
          </p:nvPr>
        </p:nvSpPr>
        <p:spPr/>
        <p:txBody>
          <a:bodyPr/>
          <a:lstStyle/>
          <a:p>
            <a:fld id="{97883964-7BDF-4FF0-8830-5D0E020296BE}" type="datetimeFigureOut">
              <a:rPr lang="en-GB" smtClean="0"/>
              <a:t>07/11/2021</a:t>
            </a:fld>
            <a:endParaRPr lang="en-GB"/>
          </a:p>
        </p:txBody>
      </p:sp>
      <p:sp>
        <p:nvSpPr>
          <p:cNvPr id="6" name="Footer Placeholder 5">
            <a:extLst>
              <a:ext uri="{FF2B5EF4-FFF2-40B4-BE49-F238E27FC236}">
                <a16:creationId xmlns:a16="http://schemas.microsoft.com/office/drawing/2014/main" id="{CF20068E-E963-454B-9779-F617577894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DD7431-3EFE-4A66-84BA-D0590B409BEE}"/>
              </a:ext>
            </a:extLst>
          </p:cNvPr>
          <p:cNvSpPr>
            <a:spLocks noGrp="1"/>
          </p:cNvSpPr>
          <p:nvPr>
            <p:ph type="sldNum" sz="quarter" idx="12"/>
          </p:nvPr>
        </p:nvSpPr>
        <p:spPr/>
        <p:txBody>
          <a:bodyPr/>
          <a:lstStyle/>
          <a:p>
            <a:fld id="{8278126D-9853-4091-B5A6-C385CF3642CD}" type="slidenum">
              <a:rPr lang="en-GB" smtClean="0"/>
              <a:t>‹#›</a:t>
            </a:fld>
            <a:endParaRPr lang="en-GB"/>
          </a:p>
        </p:txBody>
      </p:sp>
    </p:spTree>
    <p:extLst>
      <p:ext uri="{BB962C8B-B14F-4D97-AF65-F5344CB8AC3E}">
        <p14:creationId xmlns:p14="http://schemas.microsoft.com/office/powerpoint/2010/main" val="316238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E3A7A5-377F-4770-8AE7-5FD1111FA8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A3FCB39-154F-43C1-AA4D-48DE132C91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9E973D-DC13-41CE-8EC9-C72D6059FC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883964-7BDF-4FF0-8830-5D0E020296BE}" type="datetimeFigureOut">
              <a:rPr lang="en-GB" smtClean="0"/>
              <a:t>07/11/2021</a:t>
            </a:fld>
            <a:endParaRPr lang="en-GB"/>
          </a:p>
        </p:txBody>
      </p:sp>
      <p:sp>
        <p:nvSpPr>
          <p:cNvPr id="5" name="Footer Placeholder 4">
            <a:extLst>
              <a:ext uri="{FF2B5EF4-FFF2-40B4-BE49-F238E27FC236}">
                <a16:creationId xmlns:a16="http://schemas.microsoft.com/office/drawing/2014/main" id="{B6219B00-BC98-4BD6-A13B-29F7BC694E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246BC48-3EA6-437A-92EA-F9E0703081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8126D-9853-4091-B5A6-C385CF3642CD}" type="slidenum">
              <a:rPr lang="en-GB" smtClean="0"/>
              <a:t>‹#›</a:t>
            </a:fld>
            <a:endParaRPr lang="en-GB"/>
          </a:p>
        </p:txBody>
      </p:sp>
    </p:spTree>
    <p:extLst>
      <p:ext uri="{BB962C8B-B14F-4D97-AF65-F5344CB8AC3E}">
        <p14:creationId xmlns:p14="http://schemas.microsoft.com/office/powerpoint/2010/main" val="238301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6370F-37EB-4E50-A8EB-90F4F75ADD71}"/>
              </a:ext>
            </a:extLst>
          </p:cNvPr>
          <p:cNvSpPr>
            <a:spLocks noGrp="1"/>
          </p:cNvSpPr>
          <p:nvPr>
            <p:ph type="ctrTitle"/>
          </p:nvPr>
        </p:nvSpPr>
        <p:spPr/>
        <p:txBody>
          <a:bodyPr/>
          <a:lstStyle/>
          <a:p>
            <a:r>
              <a:rPr lang="en-GB" dirty="0"/>
              <a:t>Retrieval Session Two</a:t>
            </a:r>
          </a:p>
        </p:txBody>
      </p:sp>
      <p:sp>
        <p:nvSpPr>
          <p:cNvPr id="3" name="Subtitle 2">
            <a:extLst>
              <a:ext uri="{FF2B5EF4-FFF2-40B4-BE49-F238E27FC236}">
                <a16:creationId xmlns:a16="http://schemas.microsoft.com/office/drawing/2014/main" id="{B0182A4C-C413-4A97-BFFD-90046BED9FFA}"/>
              </a:ext>
            </a:extLst>
          </p:cNvPr>
          <p:cNvSpPr>
            <a:spLocks noGrp="1"/>
          </p:cNvSpPr>
          <p:nvPr>
            <p:ph type="subTitle" idx="1"/>
          </p:nvPr>
        </p:nvSpPr>
        <p:spPr/>
        <p:txBody>
          <a:bodyPr/>
          <a:lstStyle/>
          <a:p>
            <a:r>
              <a:rPr lang="en-GB" dirty="0"/>
              <a:t>Aims: to explore effective implementation of retrieval in the classroom</a:t>
            </a:r>
          </a:p>
        </p:txBody>
      </p:sp>
    </p:spTree>
    <p:extLst>
      <p:ext uri="{BB962C8B-B14F-4D97-AF65-F5344CB8AC3E}">
        <p14:creationId xmlns:p14="http://schemas.microsoft.com/office/powerpoint/2010/main" val="2186484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E2EBC-974F-45DA-BECE-FCC5EC25D850}"/>
              </a:ext>
            </a:extLst>
          </p:cNvPr>
          <p:cNvSpPr>
            <a:spLocks noGrp="1"/>
          </p:cNvSpPr>
          <p:nvPr>
            <p:ph type="title"/>
          </p:nvPr>
        </p:nvSpPr>
        <p:spPr/>
        <p:txBody>
          <a:bodyPr/>
          <a:lstStyle/>
          <a:p>
            <a:r>
              <a:rPr lang="en-GB" dirty="0"/>
              <a:t>Adding Challenge in Retrieval Practice</a:t>
            </a:r>
          </a:p>
        </p:txBody>
      </p:sp>
      <p:sp>
        <p:nvSpPr>
          <p:cNvPr id="3" name="Content Placeholder 2">
            <a:extLst>
              <a:ext uri="{FF2B5EF4-FFF2-40B4-BE49-F238E27FC236}">
                <a16:creationId xmlns:a16="http://schemas.microsoft.com/office/drawing/2014/main" id="{FA3C8207-FE2F-4A3E-ACF7-EE20B690ED64}"/>
              </a:ext>
            </a:extLst>
          </p:cNvPr>
          <p:cNvSpPr>
            <a:spLocks noGrp="1"/>
          </p:cNvSpPr>
          <p:nvPr>
            <p:ph idx="1"/>
          </p:nvPr>
        </p:nvSpPr>
        <p:spPr/>
        <p:txBody>
          <a:bodyPr/>
          <a:lstStyle/>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Spacing – the longer the gap between initial teaching and retrieving, the harder the information will be to retrieve.</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Extended questioning – it’s important that in feedback, teachers ask ‘why’ and ‘how’ questions to extend students’ thinking to higher-order ideas.</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Mixed Retrieval Quizzes – quizzes that build from factual recall to more challenging ‘how’ and ‘why’ questions that reflect the high-order processing they will need to use in an essay/exam</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Linking – getting students to draw similarities and differences with other schemes/texts/characters/themes will add challenge and aid memory through schema-building.</a:t>
            </a:r>
            <a:endParaRPr lang="en-GB" sz="2400" b="0" i="0" u="none" strike="noStrike" dirty="0">
              <a:solidFill>
                <a:srgbClr val="00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4268461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9B49A-8B05-4B97-8138-CB8245A03FD4}"/>
              </a:ext>
            </a:extLst>
          </p:cNvPr>
          <p:cNvSpPr>
            <a:spLocks noGrp="1"/>
          </p:cNvSpPr>
          <p:nvPr>
            <p:ph type="title"/>
          </p:nvPr>
        </p:nvSpPr>
        <p:spPr/>
        <p:txBody>
          <a:bodyPr/>
          <a:lstStyle/>
          <a:p>
            <a:r>
              <a:rPr lang="en-GB" dirty="0"/>
              <a:t>Planning Retrieval for your Subject Area</a:t>
            </a:r>
          </a:p>
        </p:txBody>
      </p:sp>
      <p:sp>
        <p:nvSpPr>
          <p:cNvPr id="3" name="Content Placeholder 2">
            <a:extLst>
              <a:ext uri="{FF2B5EF4-FFF2-40B4-BE49-F238E27FC236}">
                <a16:creationId xmlns:a16="http://schemas.microsoft.com/office/drawing/2014/main" id="{937BF96E-9732-4DD6-A7CE-2A11AE9B5E38}"/>
              </a:ext>
            </a:extLst>
          </p:cNvPr>
          <p:cNvSpPr>
            <a:spLocks noGrp="1"/>
          </p:cNvSpPr>
          <p:nvPr>
            <p:ph idx="1"/>
          </p:nvPr>
        </p:nvSpPr>
        <p:spPr/>
        <p:txBody>
          <a:bodyPr/>
          <a:lstStyle/>
          <a:p>
            <a:pPr marL="0" indent="0">
              <a:buNone/>
            </a:pPr>
            <a:r>
              <a:rPr lang="en-GB" dirty="0"/>
              <a:t>In departments, use the retrieval strategies document to plan some retrieval for a year 7 scheme of work that gradually reduces scaffold or cues to work towards mastery and automaticity.</a:t>
            </a:r>
          </a:p>
          <a:p>
            <a:pPr marL="0" indent="0">
              <a:buNone/>
            </a:pPr>
            <a:r>
              <a:rPr lang="en-GB" dirty="0"/>
              <a:t>Questions to consider:</a:t>
            </a:r>
          </a:p>
          <a:p>
            <a:r>
              <a:rPr lang="en-GB" dirty="0"/>
              <a:t>How will you build factual recall?</a:t>
            </a:r>
          </a:p>
          <a:p>
            <a:r>
              <a:rPr lang="en-GB" dirty="0"/>
              <a:t>How will you incorporate spacing?</a:t>
            </a:r>
          </a:p>
          <a:p>
            <a:r>
              <a:rPr lang="en-GB" dirty="0"/>
              <a:t>How will you incorporate the hyper-correction effect?</a:t>
            </a:r>
          </a:p>
          <a:p>
            <a:r>
              <a:rPr lang="en-GB" dirty="0"/>
              <a:t>How will you ensure there is immediate corrective feedback?</a:t>
            </a:r>
          </a:p>
        </p:txBody>
      </p:sp>
    </p:spTree>
    <p:extLst>
      <p:ext uri="{BB962C8B-B14F-4D97-AF65-F5344CB8AC3E}">
        <p14:creationId xmlns:p14="http://schemas.microsoft.com/office/powerpoint/2010/main" val="3347155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B53B1-7C12-4F0C-8D68-571EBC716F78}"/>
              </a:ext>
            </a:extLst>
          </p:cNvPr>
          <p:cNvSpPr>
            <a:spLocks noGrp="1"/>
          </p:cNvSpPr>
          <p:nvPr>
            <p:ph type="title"/>
          </p:nvPr>
        </p:nvSpPr>
        <p:spPr/>
        <p:txBody>
          <a:bodyPr/>
          <a:lstStyle/>
          <a:p>
            <a:r>
              <a:rPr lang="en-GB" dirty="0"/>
              <a:t>Retrieval Quiz!</a:t>
            </a:r>
          </a:p>
        </p:txBody>
      </p:sp>
      <p:sp>
        <p:nvSpPr>
          <p:cNvPr id="3" name="Content Placeholder 2">
            <a:extLst>
              <a:ext uri="{FF2B5EF4-FFF2-40B4-BE49-F238E27FC236}">
                <a16:creationId xmlns:a16="http://schemas.microsoft.com/office/drawing/2014/main" id="{477EC58A-DDB8-46F8-B231-B0D3BE49D3B0}"/>
              </a:ext>
            </a:extLst>
          </p:cNvPr>
          <p:cNvSpPr>
            <a:spLocks noGrp="1"/>
          </p:cNvSpPr>
          <p:nvPr>
            <p:ph idx="1"/>
          </p:nvPr>
        </p:nvSpPr>
        <p:spPr/>
        <p:txBody>
          <a:bodyPr/>
          <a:lstStyle/>
          <a:p>
            <a:pPr rtl="0" fontAlgn="base">
              <a:spcBef>
                <a:spcPts val="0"/>
              </a:spcBef>
              <a:spcAft>
                <a:spcPts val="800"/>
              </a:spcAft>
              <a:buFont typeface="+mj-lt"/>
              <a:buAutoNum type="arabicPeriod"/>
            </a:pPr>
            <a:r>
              <a:rPr lang="en-GB" sz="3600" b="0" i="0" u="none" strike="noStrike" dirty="0">
                <a:solidFill>
                  <a:srgbClr val="000000"/>
                </a:solidFill>
                <a:effectLst/>
                <a:latin typeface="Calibri" panose="020F0502020204030204" pitchFamily="34" charset="0"/>
              </a:rPr>
              <a:t>What is ‘the testing effect’?</a:t>
            </a:r>
          </a:p>
          <a:p>
            <a:pPr rtl="0" fontAlgn="base">
              <a:spcBef>
                <a:spcPts val="0"/>
              </a:spcBef>
              <a:spcAft>
                <a:spcPts val="800"/>
              </a:spcAft>
              <a:buFont typeface="+mj-lt"/>
              <a:buAutoNum type="arabicPeriod"/>
            </a:pPr>
            <a:r>
              <a:rPr lang="en-GB" sz="3600" b="0" i="0" u="none" strike="noStrike" dirty="0">
                <a:solidFill>
                  <a:srgbClr val="000000"/>
                </a:solidFill>
                <a:effectLst/>
                <a:latin typeface="Calibri" panose="020F0502020204030204" pitchFamily="34" charset="0"/>
              </a:rPr>
              <a:t>What does Ebbinghaus’ forgetting curve tell us about newly-learned information?</a:t>
            </a:r>
          </a:p>
          <a:p>
            <a:pPr rtl="0" fontAlgn="base">
              <a:spcBef>
                <a:spcPts val="0"/>
              </a:spcBef>
              <a:spcAft>
                <a:spcPts val="800"/>
              </a:spcAft>
              <a:buFont typeface="+mj-lt"/>
              <a:buAutoNum type="arabicPeriod"/>
            </a:pPr>
            <a:r>
              <a:rPr lang="en-GB" sz="3600" b="0" i="0" u="none" strike="noStrike" dirty="0">
                <a:solidFill>
                  <a:srgbClr val="000000"/>
                </a:solidFill>
                <a:effectLst/>
                <a:latin typeface="Calibri" panose="020F0502020204030204" pitchFamily="34" charset="0"/>
              </a:rPr>
              <a:t>What is spacing and why is it important?</a:t>
            </a:r>
          </a:p>
          <a:p>
            <a:pPr rtl="0" fontAlgn="base">
              <a:spcBef>
                <a:spcPts val="0"/>
              </a:spcBef>
              <a:spcAft>
                <a:spcPts val="800"/>
              </a:spcAft>
              <a:buFont typeface="+mj-lt"/>
              <a:buAutoNum type="arabicPeriod"/>
            </a:pPr>
            <a:r>
              <a:rPr lang="en-GB" sz="3600" b="0" i="0" u="none" strike="noStrike" dirty="0">
                <a:solidFill>
                  <a:srgbClr val="000000"/>
                </a:solidFill>
                <a:effectLst/>
                <a:latin typeface="Calibri" panose="020F0502020204030204" pitchFamily="34" charset="0"/>
              </a:rPr>
              <a:t>What is schema and what does it show us about memory?</a:t>
            </a:r>
          </a:p>
          <a:p>
            <a:endParaRPr lang="en-GB" dirty="0"/>
          </a:p>
        </p:txBody>
      </p:sp>
    </p:spTree>
    <p:extLst>
      <p:ext uri="{BB962C8B-B14F-4D97-AF65-F5344CB8AC3E}">
        <p14:creationId xmlns:p14="http://schemas.microsoft.com/office/powerpoint/2010/main" val="233244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B53B1-7C12-4F0C-8D68-571EBC716F78}"/>
              </a:ext>
            </a:extLst>
          </p:cNvPr>
          <p:cNvSpPr>
            <a:spLocks noGrp="1"/>
          </p:cNvSpPr>
          <p:nvPr>
            <p:ph type="title"/>
          </p:nvPr>
        </p:nvSpPr>
        <p:spPr/>
        <p:txBody>
          <a:bodyPr/>
          <a:lstStyle/>
          <a:p>
            <a:r>
              <a:rPr lang="en-GB" dirty="0"/>
              <a:t>Retrieval Quiz!</a:t>
            </a:r>
          </a:p>
        </p:txBody>
      </p:sp>
      <p:sp>
        <p:nvSpPr>
          <p:cNvPr id="3" name="Content Placeholder 2">
            <a:extLst>
              <a:ext uri="{FF2B5EF4-FFF2-40B4-BE49-F238E27FC236}">
                <a16:creationId xmlns:a16="http://schemas.microsoft.com/office/drawing/2014/main" id="{477EC58A-DDB8-46F8-B231-B0D3BE49D3B0}"/>
              </a:ext>
            </a:extLst>
          </p:cNvPr>
          <p:cNvSpPr>
            <a:spLocks noGrp="1"/>
          </p:cNvSpPr>
          <p:nvPr>
            <p:ph idx="1"/>
          </p:nvPr>
        </p:nvSpPr>
        <p:spPr/>
        <p:txBody>
          <a:bodyPr>
            <a:normAutofit fontScale="85000" lnSpcReduction="20000"/>
          </a:bodyPr>
          <a:lstStyle/>
          <a:p>
            <a:pPr rtl="0" fontAlgn="base">
              <a:spcBef>
                <a:spcPts val="0"/>
              </a:spcBef>
              <a:spcAft>
                <a:spcPts val="800"/>
              </a:spcAft>
              <a:buFont typeface="+mj-lt"/>
              <a:buAutoNum type="arabicPeriod"/>
            </a:pPr>
            <a:r>
              <a:rPr lang="en-GB" sz="3600" b="0" i="0" u="none" strike="noStrike" dirty="0">
                <a:solidFill>
                  <a:srgbClr val="FF0000"/>
                </a:solidFill>
                <a:effectLst/>
                <a:latin typeface="Calibri" panose="020F0502020204030204" pitchFamily="34" charset="0"/>
              </a:rPr>
              <a:t>‘The testing effect’ is a phenomenon that states taking a test on studied material promotes remembering that material </a:t>
            </a:r>
            <a:r>
              <a:rPr lang="en-GB" sz="3600" dirty="0">
                <a:solidFill>
                  <a:srgbClr val="FF0000"/>
                </a:solidFill>
                <a:latin typeface="Calibri" panose="020F0502020204030204" pitchFamily="34" charset="0"/>
              </a:rPr>
              <a:t>on a final test.</a:t>
            </a:r>
          </a:p>
          <a:p>
            <a:pPr rtl="0" fontAlgn="base">
              <a:spcBef>
                <a:spcPts val="0"/>
              </a:spcBef>
              <a:spcAft>
                <a:spcPts val="800"/>
              </a:spcAft>
              <a:buFont typeface="+mj-lt"/>
              <a:buAutoNum type="arabicPeriod"/>
            </a:pPr>
            <a:r>
              <a:rPr lang="en-GB" sz="3600" b="0" i="0" u="none" strike="noStrike" dirty="0">
                <a:solidFill>
                  <a:srgbClr val="FF0000"/>
                </a:solidFill>
                <a:effectLst/>
                <a:latin typeface="Calibri" panose="020F0502020204030204" pitchFamily="34" charset="0"/>
              </a:rPr>
              <a:t> The Ebbinghaus forgetting curve shows how learning is forgotten over time if not revisiting after a gap (spacing effect).</a:t>
            </a:r>
          </a:p>
          <a:p>
            <a:pPr rtl="0" fontAlgn="base">
              <a:spcBef>
                <a:spcPts val="0"/>
              </a:spcBef>
              <a:spcAft>
                <a:spcPts val="800"/>
              </a:spcAft>
              <a:buFont typeface="+mj-lt"/>
              <a:buAutoNum type="arabicPeriod"/>
            </a:pPr>
            <a:r>
              <a:rPr lang="en-GB" sz="3600" dirty="0">
                <a:solidFill>
                  <a:srgbClr val="FF0000"/>
                </a:solidFill>
                <a:latin typeface="Calibri" panose="020F0502020204030204" pitchFamily="34" charset="0"/>
              </a:rPr>
              <a:t>Spacing is revisiting learning after a gap (just before it is forgotten) in order to prevent forgetting.</a:t>
            </a:r>
          </a:p>
          <a:p>
            <a:pPr rtl="0" fontAlgn="base">
              <a:spcBef>
                <a:spcPts val="0"/>
              </a:spcBef>
              <a:spcAft>
                <a:spcPts val="800"/>
              </a:spcAft>
              <a:buFont typeface="+mj-lt"/>
              <a:buAutoNum type="arabicPeriod"/>
            </a:pPr>
            <a:r>
              <a:rPr lang="en-GB" sz="3600" dirty="0">
                <a:solidFill>
                  <a:srgbClr val="FF0000"/>
                </a:solidFill>
                <a:latin typeface="Calibri" panose="020F0502020204030204" pitchFamily="34" charset="0"/>
              </a:rPr>
              <a:t>Schema is how we make sense of new information: by connecting it to existing knowledge. It shows how making links between different learning and ideas helps strengthen memory.</a:t>
            </a:r>
          </a:p>
          <a:p>
            <a:pPr rtl="0" fontAlgn="base">
              <a:spcBef>
                <a:spcPts val="0"/>
              </a:spcBef>
              <a:spcAft>
                <a:spcPts val="800"/>
              </a:spcAft>
              <a:buFont typeface="+mj-lt"/>
              <a:buAutoNum type="arabicPeriod"/>
            </a:pPr>
            <a:endParaRPr lang="en-GB" sz="3600" b="0" i="0" u="none" strike="noStrike" dirty="0">
              <a:solidFill>
                <a:srgbClr val="FF0000"/>
              </a:solidFill>
              <a:effectLst/>
              <a:latin typeface="Calibri" panose="020F0502020204030204" pitchFamily="34" charset="0"/>
            </a:endParaRPr>
          </a:p>
          <a:p>
            <a:pPr rtl="0" fontAlgn="base">
              <a:spcBef>
                <a:spcPts val="0"/>
              </a:spcBef>
              <a:spcAft>
                <a:spcPts val="800"/>
              </a:spcAft>
              <a:buFont typeface="+mj-lt"/>
              <a:buAutoNum type="arabicPeriod"/>
            </a:pPr>
            <a:endParaRPr lang="en-GB" sz="3600" b="0" i="0" u="none" strike="noStrike" dirty="0">
              <a:solidFill>
                <a:srgbClr val="FF0000"/>
              </a:solidFill>
              <a:effectLst/>
              <a:latin typeface="Calibri" panose="020F0502020204030204" pitchFamily="34" charset="0"/>
            </a:endParaRPr>
          </a:p>
          <a:p>
            <a:endParaRPr lang="en-GB" dirty="0"/>
          </a:p>
        </p:txBody>
      </p:sp>
    </p:spTree>
    <p:extLst>
      <p:ext uri="{BB962C8B-B14F-4D97-AF65-F5344CB8AC3E}">
        <p14:creationId xmlns:p14="http://schemas.microsoft.com/office/powerpoint/2010/main" val="91765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9D9C7C6-8100-4693-9D1E-539B0EE945A0}"/>
              </a:ext>
            </a:extLst>
          </p:cNvPr>
          <p:cNvPicPr>
            <a:picLocks noChangeAspect="1"/>
          </p:cNvPicPr>
          <p:nvPr/>
        </p:nvPicPr>
        <p:blipFill rotWithShape="1">
          <a:blip r:embed="rId3"/>
          <a:srcRect l="23281" t="29306" r="21250" b="23750"/>
          <a:stretch/>
        </p:blipFill>
        <p:spPr>
          <a:xfrm>
            <a:off x="193600" y="504824"/>
            <a:ext cx="11804799" cy="5619751"/>
          </a:xfrm>
          <a:prstGeom prst="rect">
            <a:avLst/>
          </a:prstGeom>
        </p:spPr>
      </p:pic>
    </p:spTree>
    <p:extLst>
      <p:ext uri="{BB962C8B-B14F-4D97-AF65-F5344CB8AC3E}">
        <p14:creationId xmlns:p14="http://schemas.microsoft.com/office/powerpoint/2010/main" val="3524940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9A2BD-E842-4736-A68A-1BC9F054D01F}"/>
              </a:ext>
            </a:extLst>
          </p:cNvPr>
          <p:cNvSpPr>
            <a:spLocks noGrp="1"/>
          </p:cNvSpPr>
          <p:nvPr>
            <p:ph type="title"/>
          </p:nvPr>
        </p:nvSpPr>
        <p:spPr/>
        <p:txBody>
          <a:bodyPr/>
          <a:lstStyle/>
          <a:p>
            <a:r>
              <a:rPr lang="en-GB" dirty="0"/>
              <a:t>Retrieval in the classroom: pitfalls to avoid</a:t>
            </a:r>
          </a:p>
        </p:txBody>
      </p:sp>
      <p:sp>
        <p:nvSpPr>
          <p:cNvPr id="3" name="Content Placeholder 2">
            <a:extLst>
              <a:ext uri="{FF2B5EF4-FFF2-40B4-BE49-F238E27FC236}">
                <a16:creationId xmlns:a16="http://schemas.microsoft.com/office/drawing/2014/main" id="{03FC4FD3-AF8F-48B0-ADC8-E3F1C1023271}"/>
              </a:ext>
            </a:extLst>
          </p:cNvPr>
          <p:cNvSpPr>
            <a:spLocks noGrp="1"/>
          </p:cNvSpPr>
          <p:nvPr>
            <p:ph idx="1"/>
          </p:nvPr>
        </p:nvSpPr>
        <p:spPr/>
        <p:txBody>
          <a:bodyPr>
            <a:noAutofit/>
          </a:bodyPr>
          <a:lstStyle/>
          <a:p>
            <a:pPr marL="342900" indent="-342900" rtl="0">
              <a:spcBef>
                <a:spcPts val="0"/>
              </a:spcBef>
              <a:spcAft>
                <a:spcPts val="800"/>
              </a:spcAft>
              <a:buFont typeface="+mj-lt"/>
              <a:buAutoNum type="arabicPeriod"/>
            </a:pPr>
            <a:r>
              <a:rPr lang="en-GB" sz="2200" b="0" u="none" strike="noStrike" dirty="0">
                <a:solidFill>
                  <a:srgbClr val="000000"/>
                </a:solidFill>
                <a:effectLst/>
                <a:latin typeface="Calibri" panose="020F0502020204030204" pitchFamily="34" charset="0"/>
              </a:rPr>
              <a:t>Teachers might generate retrieval questions that focus solely on factual recall (these questions are easier to generate) rather than requiring any higher-order thinking.</a:t>
            </a:r>
            <a:endParaRPr lang="en-GB" sz="2200" b="0" dirty="0">
              <a:effectLst/>
            </a:endParaRPr>
          </a:p>
          <a:p>
            <a:pPr marL="342900" indent="-342900" rtl="0">
              <a:spcBef>
                <a:spcPts val="0"/>
              </a:spcBef>
              <a:spcAft>
                <a:spcPts val="800"/>
              </a:spcAft>
              <a:buFont typeface="+mj-lt"/>
              <a:buAutoNum type="arabicPeriod"/>
            </a:pPr>
            <a:r>
              <a:rPr lang="en-GB" sz="2200" b="0" u="none" strike="noStrike" dirty="0">
                <a:solidFill>
                  <a:srgbClr val="000000"/>
                </a:solidFill>
                <a:effectLst/>
                <a:latin typeface="Calibri" panose="020F0502020204030204" pitchFamily="34" charset="0"/>
              </a:rPr>
              <a:t>Questions might be too easy and boost confidence without providing real challenge, which is likely to be a key ingredient for generating the kind of learning hoped for.</a:t>
            </a:r>
            <a:endParaRPr lang="en-GB" sz="2200" b="0" dirty="0">
              <a:effectLst/>
            </a:endParaRPr>
          </a:p>
          <a:p>
            <a:pPr marL="342900" indent="-342900" rtl="0">
              <a:spcBef>
                <a:spcPts val="0"/>
              </a:spcBef>
              <a:spcAft>
                <a:spcPts val="800"/>
              </a:spcAft>
              <a:buFont typeface="+mj-lt"/>
              <a:buAutoNum type="arabicPeriod"/>
            </a:pPr>
            <a:r>
              <a:rPr lang="en-GB" sz="2200" b="0" u="none" strike="noStrike" dirty="0">
                <a:solidFill>
                  <a:srgbClr val="000000"/>
                </a:solidFill>
                <a:effectLst/>
                <a:latin typeface="Calibri" panose="020F0502020204030204" pitchFamily="34" charset="0"/>
              </a:rPr>
              <a:t>Teachers might allocate too much time to the quizzes, effectively losing the time they need to cover new material. </a:t>
            </a:r>
            <a:endParaRPr lang="en-GB" sz="2200" b="0" dirty="0">
              <a:effectLst/>
            </a:endParaRPr>
          </a:p>
          <a:p>
            <a:pPr rtl="0" fontAlgn="base">
              <a:spcBef>
                <a:spcPts val="0"/>
              </a:spcBef>
              <a:spcAft>
                <a:spcPts val="0"/>
              </a:spcAft>
              <a:buFont typeface="+mj-lt"/>
              <a:buAutoNum type="arabicPeriod"/>
            </a:pPr>
            <a:r>
              <a:rPr lang="en-GB" sz="2200" b="0" u="none" strike="noStrike" dirty="0">
                <a:solidFill>
                  <a:srgbClr val="000000"/>
                </a:solidFill>
                <a:effectLst/>
                <a:latin typeface="Calibri" panose="020F0502020204030204" pitchFamily="34" charset="0"/>
              </a:rPr>
              <a:t> students copying out the answers from their books: this clearly involves no thinking whatsoever and negates the ‘thinking hard’ part of retrieval practice as well as preventing any type of assessment of learning by either student or teacher;</a:t>
            </a:r>
          </a:p>
          <a:p>
            <a:pPr rtl="0" fontAlgn="base">
              <a:spcBef>
                <a:spcPts val="0"/>
              </a:spcBef>
              <a:spcAft>
                <a:spcPts val="800"/>
              </a:spcAft>
              <a:buFont typeface="+mj-lt"/>
              <a:buAutoNum type="arabicPeriod"/>
            </a:pPr>
            <a:r>
              <a:rPr lang="en-GB" sz="2200" b="0" u="none" strike="noStrike" dirty="0">
                <a:solidFill>
                  <a:srgbClr val="000000"/>
                </a:solidFill>
                <a:effectLst/>
                <a:latin typeface="Calibri" panose="020F0502020204030204" pitchFamily="34" charset="0"/>
              </a:rPr>
              <a:t> lack of feedback: if students do not receive corrective feedback on their retrieval tasks – however this may look – the task will add no value to their understanding of the topic.</a:t>
            </a:r>
          </a:p>
          <a:p>
            <a:pPr marL="0" indent="0">
              <a:buNone/>
            </a:pPr>
            <a:br>
              <a:rPr lang="en-GB" sz="2200" dirty="0"/>
            </a:br>
            <a:endParaRPr lang="en-GB" sz="2200" dirty="0"/>
          </a:p>
        </p:txBody>
      </p:sp>
    </p:spTree>
    <p:extLst>
      <p:ext uri="{BB962C8B-B14F-4D97-AF65-F5344CB8AC3E}">
        <p14:creationId xmlns:p14="http://schemas.microsoft.com/office/powerpoint/2010/main" val="3797082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E222C-F4A0-4EC9-A78C-5530032EC7A5}"/>
              </a:ext>
            </a:extLst>
          </p:cNvPr>
          <p:cNvSpPr>
            <a:spLocks noGrp="1"/>
          </p:cNvSpPr>
          <p:nvPr>
            <p:ph type="title"/>
          </p:nvPr>
        </p:nvSpPr>
        <p:spPr/>
        <p:txBody>
          <a:bodyPr>
            <a:normAutofit/>
          </a:bodyPr>
          <a:lstStyle/>
          <a:p>
            <a:r>
              <a:rPr lang="en-GB" dirty="0"/>
              <a:t>Feedback: The Hyper-correction Effect</a:t>
            </a:r>
          </a:p>
        </p:txBody>
      </p:sp>
      <p:sp>
        <p:nvSpPr>
          <p:cNvPr id="3" name="Content Placeholder 2">
            <a:extLst>
              <a:ext uri="{FF2B5EF4-FFF2-40B4-BE49-F238E27FC236}">
                <a16:creationId xmlns:a16="http://schemas.microsoft.com/office/drawing/2014/main" id="{1906B8D4-08C0-47FA-996F-37049A55D590}"/>
              </a:ext>
            </a:extLst>
          </p:cNvPr>
          <p:cNvSpPr>
            <a:spLocks noGrp="1"/>
          </p:cNvSpPr>
          <p:nvPr>
            <p:ph idx="1"/>
          </p:nvPr>
        </p:nvSpPr>
        <p:spPr>
          <a:xfrm>
            <a:off x="583676" y="1891613"/>
            <a:ext cx="10515600" cy="4351338"/>
          </a:xfrm>
        </p:spPr>
        <p:txBody>
          <a:bodyPr>
            <a:normAutofit/>
          </a:bodyPr>
          <a:lstStyle/>
          <a:p>
            <a:pPr marL="0" indent="0">
              <a:buNone/>
            </a:pPr>
            <a:r>
              <a:rPr lang="en-GB" dirty="0"/>
              <a:t>Instant, corrective feedback means students benefit from the hyper-correction effect: </a:t>
            </a:r>
            <a:r>
              <a:rPr lang="en-GB" b="1" dirty="0"/>
              <a:t>the more confident students are that their answer is correct, the less likely they are to repeat the error if corrected</a:t>
            </a:r>
            <a:r>
              <a:rPr lang="en-GB" dirty="0"/>
              <a:t>.</a:t>
            </a:r>
          </a:p>
          <a:p>
            <a:pPr marL="0" indent="0">
              <a:buNone/>
            </a:pPr>
            <a:r>
              <a:rPr lang="en-GB" dirty="0"/>
              <a:t>Learners need to experience a high success-rate before they move onto higher-order, essay-type questions. </a:t>
            </a:r>
          </a:p>
          <a:p>
            <a:pPr marL="0" indent="0">
              <a:buNone/>
            </a:pPr>
            <a:endParaRPr lang="en-GB" dirty="0"/>
          </a:p>
        </p:txBody>
      </p:sp>
    </p:spTree>
    <p:extLst>
      <p:ext uri="{BB962C8B-B14F-4D97-AF65-F5344CB8AC3E}">
        <p14:creationId xmlns:p14="http://schemas.microsoft.com/office/powerpoint/2010/main" val="1378179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D38A09F-7797-40D8-A7A2-EB7F84706AD8}"/>
              </a:ext>
            </a:extLst>
          </p:cNvPr>
          <p:cNvGraphicFramePr>
            <a:graphicFrameLocks noGrp="1"/>
          </p:cNvGraphicFramePr>
          <p:nvPr/>
        </p:nvGraphicFramePr>
        <p:xfrm>
          <a:off x="212992" y="1330584"/>
          <a:ext cx="11766015" cy="5200716"/>
        </p:xfrm>
        <a:graphic>
          <a:graphicData uri="http://schemas.openxmlformats.org/drawingml/2006/table">
            <a:tbl>
              <a:tblPr firstRow="1" firstCol="1" bandRow="1">
                <a:tableStyleId>{5940675A-B579-460E-94D1-54222C63F5DA}</a:tableStyleId>
              </a:tblPr>
              <a:tblGrid>
                <a:gridCol w="1539016">
                  <a:extLst>
                    <a:ext uri="{9D8B030D-6E8A-4147-A177-3AD203B41FA5}">
                      <a16:colId xmlns:a16="http://schemas.microsoft.com/office/drawing/2014/main" val="1962428630"/>
                    </a:ext>
                  </a:extLst>
                </a:gridCol>
                <a:gridCol w="3090440">
                  <a:extLst>
                    <a:ext uri="{9D8B030D-6E8A-4147-A177-3AD203B41FA5}">
                      <a16:colId xmlns:a16="http://schemas.microsoft.com/office/drawing/2014/main" val="2350994015"/>
                    </a:ext>
                  </a:extLst>
                </a:gridCol>
                <a:gridCol w="1418939">
                  <a:extLst>
                    <a:ext uri="{9D8B030D-6E8A-4147-A177-3AD203B41FA5}">
                      <a16:colId xmlns:a16="http://schemas.microsoft.com/office/drawing/2014/main" val="1846580676"/>
                    </a:ext>
                  </a:extLst>
                </a:gridCol>
                <a:gridCol w="5717620">
                  <a:extLst>
                    <a:ext uri="{9D8B030D-6E8A-4147-A177-3AD203B41FA5}">
                      <a16:colId xmlns:a16="http://schemas.microsoft.com/office/drawing/2014/main" val="1397626752"/>
                    </a:ext>
                  </a:extLst>
                </a:gridCol>
              </a:tblGrid>
              <a:tr h="454660">
                <a:tc>
                  <a:txBody>
                    <a:bodyPr/>
                    <a:lstStyle/>
                    <a:p>
                      <a:pPr>
                        <a:lnSpc>
                          <a:spcPct val="107000"/>
                        </a:lnSpc>
                        <a:spcAft>
                          <a:spcPts val="0"/>
                        </a:spcAft>
                      </a:pPr>
                      <a:r>
                        <a:rPr lang="en-GB" sz="1800" b="1"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Question</a:t>
                      </a:r>
                    </a:p>
                  </a:txBody>
                  <a:tcPr marL="36830" marR="36830" marT="36830" marB="36830"/>
                </a:tc>
                <a:tc>
                  <a:txBody>
                    <a:bodyPr/>
                    <a:lstStyle/>
                    <a:p>
                      <a:pPr>
                        <a:lnSpc>
                          <a:spcPct val="107000"/>
                        </a:lnSpc>
                        <a:spcAft>
                          <a:spcPts val="0"/>
                        </a:spcAft>
                      </a:pPr>
                      <a:r>
                        <a:rPr lang="en-GB" sz="1800" b="1"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Answer</a:t>
                      </a:r>
                    </a:p>
                  </a:txBody>
                  <a:tcPr marL="36830" marR="36830" marT="36830" marB="36830"/>
                </a:tc>
                <a:tc>
                  <a:txBody>
                    <a:bodyPr/>
                    <a:lstStyle/>
                    <a:p>
                      <a:pPr>
                        <a:lnSpc>
                          <a:spcPct val="107000"/>
                        </a:lnSpc>
                        <a:spcAft>
                          <a:spcPts val="0"/>
                        </a:spcAft>
                      </a:pPr>
                      <a:r>
                        <a:rPr lang="en-GB" sz="1800" b="1"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RAG answer</a:t>
                      </a:r>
                    </a:p>
                  </a:txBody>
                  <a:tcPr marL="36830" marR="36830" marT="36830" marB="36830"/>
                </a:tc>
                <a:tc>
                  <a:txBody>
                    <a:bodyPr/>
                    <a:lstStyle/>
                    <a:p>
                      <a:pPr>
                        <a:lnSpc>
                          <a:spcPct val="107000"/>
                        </a:lnSpc>
                        <a:spcAft>
                          <a:spcPts val="0"/>
                        </a:spcAft>
                      </a:pPr>
                      <a:r>
                        <a:rPr lang="en-GB" sz="1800" b="1"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Actual answer – was I correct?</a:t>
                      </a:r>
                    </a:p>
                  </a:txBody>
                  <a:tcPr marL="36830" marR="36830" marT="36830" marB="36830"/>
                </a:tc>
                <a:extLst>
                  <a:ext uri="{0D108BD9-81ED-4DB2-BD59-A6C34878D82A}">
                    <a16:rowId xmlns:a16="http://schemas.microsoft.com/office/drawing/2014/main" val="2299497367"/>
                  </a:ext>
                </a:extLst>
              </a:tr>
              <a:tr h="454660">
                <a:tc>
                  <a:txBody>
                    <a:bodyPr/>
                    <a:lstStyle/>
                    <a:p>
                      <a:pPr>
                        <a:lnSpc>
                          <a:spcPct val="107000"/>
                        </a:lnSpc>
                        <a:spcAft>
                          <a:spcPts val="0"/>
                        </a:spcAft>
                      </a:pPr>
                      <a:r>
                        <a:rPr lang="en-GB" sz="1800" kern="1400" dirty="0">
                          <a:effectLst/>
                          <a:latin typeface="Times New Roman" panose="02020603050405020304" pitchFamily="18" charset="0"/>
                          <a:cs typeface="Times New Roman" panose="02020603050405020304" pitchFamily="18" charset="0"/>
                        </a:rPr>
                        <a:t>What word means harmful or evil?</a:t>
                      </a:r>
                      <a:endParaRPr lang="en-GB" sz="18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extLst>
                  <a:ext uri="{0D108BD9-81ED-4DB2-BD59-A6C34878D82A}">
                    <a16:rowId xmlns:a16="http://schemas.microsoft.com/office/drawing/2014/main" val="683350114"/>
                  </a:ext>
                </a:extLst>
              </a:tr>
              <a:tr h="822960">
                <a:tc>
                  <a:txBody>
                    <a:bodyPr/>
                    <a:lstStyle/>
                    <a:p>
                      <a:pPr>
                        <a:lnSpc>
                          <a:spcPct val="107000"/>
                        </a:lnSpc>
                        <a:spcAft>
                          <a:spcPts val="0"/>
                        </a:spcAft>
                      </a:pPr>
                      <a:r>
                        <a:rPr lang="en-GB" sz="1800" kern="1400" dirty="0">
                          <a:effectLst/>
                          <a:latin typeface="Times New Roman" panose="02020603050405020304" pitchFamily="18" charset="0"/>
                          <a:cs typeface="Times New Roman" panose="02020603050405020304" pitchFamily="18" charset="0"/>
                        </a:rPr>
                        <a:t>What is Othello’s hamartia?</a:t>
                      </a:r>
                      <a:endParaRPr lang="en-GB" sz="18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extLst>
                  <a:ext uri="{0D108BD9-81ED-4DB2-BD59-A6C34878D82A}">
                    <a16:rowId xmlns:a16="http://schemas.microsoft.com/office/drawing/2014/main" val="1287707595"/>
                  </a:ext>
                </a:extLst>
              </a:tr>
              <a:tr h="448310">
                <a:tc>
                  <a:txBody>
                    <a:bodyPr/>
                    <a:lstStyle/>
                    <a:p>
                      <a:pPr>
                        <a:lnSpc>
                          <a:spcPct val="107000"/>
                        </a:lnSpc>
                        <a:spcAft>
                          <a:spcPts val="0"/>
                        </a:spcAft>
                      </a:pPr>
                      <a:r>
                        <a:rPr lang="en-GB" sz="1800" kern="1400" dirty="0">
                          <a:effectLst/>
                          <a:latin typeface="Times New Roman" panose="02020603050405020304" pitchFamily="18" charset="0"/>
                          <a:cs typeface="Times New Roman" panose="02020603050405020304" pitchFamily="18" charset="0"/>
                        </a:rPr>
                        <a:t>What are the characteristics of a tragic hero?</a:t>
                      </a:r>
                      <a:endParaRPr lang="en-GB" sz="18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extLst>
                  <a:ext uri="{0D108BD9-81ED-4DB2-BD59-A6C34878D82A}">
                    <a16:rowId xmlns:a16="http://schemas.microsoft.com/office/drawing/2014/main" val="3456997709"/>
                  </a:ext>
                </a:extLst>
              </a:tr>
              <a:tr h="455930">
                <a:tc>
                  <a:txBody>
                    <a:bodyPr/>
                    <a:lstStyle/>
                    <a:p>
                      <a:pPr>
                        <a:lnSpc>
                          <a:spcPct val="107000"/>
                        </a:lnSpc>
                        <a:spcAft>
                          <a:spcPts val="0"/>
                        </a:spcAft>
                      </a:pPr>
                      <a:r>
                        <a:rPr lang="en-GB" sz="18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are Iago’s motives?</a:t>
                      </a: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extLst>
                  <a:ext uri="{0D108BD9-81ED-4DB2-BD59-A6C34878D82A}">
                    <a16:rowId xmlns:a16="http://schemas.microsoft.com/office/drawing/2014/main" val="1875511210"/>
                  </a:ext>
                </a:extLst>
              </a:tr>
              <a:tr h="455930">
                <a:tc>
                  <a:txBody>
                    <a:bodyPr/>
                    <a:lstStyle/>
                    <a:p>
                      <a:pPr>
                        <a:lnSpc>
                          <a:spcPct val="107000"/>
                        </a:lnSpc>
                        <a:spcAft>
                          <a:spcPts val="0"/>
                        </a:spcAft>
                      </a:pPr>
                      <a:r>
                        <a:rPr lang="en-GB" sz="18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What does ‘manipulate’ mean?</a:t>
                      </a: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tc>
                  <a:txBody>
                    <a:bodyPr/>
                    <a:lstStyle/>
                    <a:p>
                      <a:pPr>
                        <a:lnSpc>
                          <a:spcPct val="107000"/>
                        </a:lnSpc>
                        <a:spcAft>
                          <a:spcPts val="0"/>
                        </a:spcAft>
                      </a:pPr>
                      <a:endParaRPr lang="en-GB" sz="10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830" marR="36830" marT="36830" marB="36830"/>
                </a:tc>
                <a:extLst>
                  <a:ext uri="{0D108BD9-81ED-4DB2-BD59-A6C34878D82A}">
                    <a16:rowId xmlns:a16="http://schemas.microsoft.com/office/drawing/2014/main" val="2187145488"/>
                  </a:ext>
                </a:extLst>
              </a:tr>
            </a:tbl>
          </a:graphicData>
        </a:graphic>
      </p:graphicFrame>
      <p:sp>
        <p:nvSpPr>
          <p:cNvPr id="6" name="Rectangle 2">
            <a:extLst>
              <a:ext uri="{FF2B5EF4-FFF2-40B4-BE49-F238E27FC236}">
                <a16:creationId xmlns:a16="http://schemas.microsoft.com/office/drawing/2014/main" id="{E9780270-2D86-492B-9BE5-58F5A3D735B8}"/>
              </a:ext>
            </a:extLst>
          </p:cNvPr>
          <p:cNvSpPr>
            <a:spLocks noChangeArrowheads="1"/>
          </p:cNvSpPr>
          <p:nvPr/>
        </p:nvSpPr>
        <p:spPr bwMode="auto">
          <a:xfrm>
            <a:off x="3235325" y="37734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a:extLst>
              <a:ext uri="{FF2B5EF4-FFF2-40B4-BE49-F238E27FC236}">
                <a16:creationId xmlns:a16="http://schemas.microsoft.com/office/drawing/2014/main" id="{67F79021-B515-4B8F-8C1D-56DC63EEA3A5}"/>
              </a:ext>
            </a:extLst>
          </p:cNvPr>
          <p:cNvSpPr>
            <a:spLocks noChangeArrowheads="1" noChangeShapeType="1"/>
          </p:cNvSpPr>
          <p:nvPr/>
        </p:nvSpPr>
        <p:spPr bwMode="auto">
          <a:xfrm>
            <a:off x="5086350" y="11820525"/>
            <a:ext cx="5722938" cy="7011988"/>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rot="0" vert="horz" wrap="square" lIns="0" tIns="0" rIns="0" bIns="0" anchor="t" anchorCtr="0" upright="1">
            <a:noAutofit/>
          </a:bodyPr>
          <a:lstStyle/>
          <a:p>
            <a:endParaRPr lang="en-GB"/>
          </a:p>
        </p:txBody>
      </p:sp>
      <p:sp>
        <p:nvSpPr>
          <p:cNvPr id="8" name="Rectangle 3">
            <a:extLst>
              <a:ext uri="{FF2B5EF4-FFF2-40B4-BE49-F238E27FC236}">
                <a16:creationId xmlns:a16="http://schemas.microsoft.com/office/drawing/2014/main" id="{77C2131E-E362-4A4A-8065-F8A4E058485E}"/>
              </a:ext>
            </a:extLst>
          </p:cNvPr>
          <p:cNvSpPr>
            <a:spLocks noChangeArrowheads="1"/>
          </p:cNvSpPr>
          <p:nvPr/>
        </p:nvSpPr>
        <p:spPr bwMode="auto">
          <a:xfrm>
            <a:off x="3235325" y="42306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2" name="Table 1">
            <a:extLst>
              <a:ext uri="{FF2B5EF4-FFF2-40B4-BE49-F238E27FC236}">
                <a16:creationId xmlns:a16="http://schemas.microsoft.com/office/drawing/2014/main" id="{DD62B07B-77A7-4BC8-971C-393A5AF427E1}"/>
              </a:ext>
            </a:extLst>
          </p:cNvPr>
          <p:cNvGraphicFramePr>
            <a:graphicFrameLocks noGrp="1"/>
          </p:cNvGraphicFramePr>
          <p:nvPr/>
        </p:nvGraphicFramePr>
        <p:xfrm>
          <a:off x="8616108" y="209093"/>
          <a:ext cx="3205114" cy="980440"/>
        </p:xfrm>
        <a:graphic>
          <a:graphicData uri="http://schemas.openxmlformats.org/drawingml/2006/table">
            <a:tbl>
              <a:tblPr firstRow="1" bandRow="1">
                <a:tableStyleId>{5940675A-B579-460E-94D1-54222C63F5DA}</a:tableStyleId>
              </a:tblPr>
              <a:tblGrid>
                <a:gridCol w="876693">
                  <a:extLst>
                    <a:ext uri="{9D8B030D-6E8A-4147-A177-3AD203B41FA5}">
                      <a16:colId xmlns:a16="http://schemas.microsoft.com/office/drawing/2014/main" val="2551086771"/>
                    </a:ext>
                  </a:extLst>
                </a:gridCol>
                <a:gridCol w="2328421">
                  <a:extLst>
                    <a:ext uri="{9D8B030D-6E8A-4147-A177-3AD203B41FA5}">
                      <a16:colId xmlns:a16="http://schemas.microsoft.com/office/drawing/2014/main" val="791424530"/>
                    </a:ext>
                  </a:extLst>
                </a:gridCol>
              </a:tblGrid>
              <a:tr h="0">
                <a:tc>
                  <a:txBody>
                    <a:bodyPr/>
                    <a:lstStyle/>
                    <a:p>
                      <a:endParaRPr lang="en-GB" sz="1400" dirty="0"/>
                    </a:p>
                  </a:txBody>
                  <a:tcPr>
                    <a:solidFill>
                      <a:srgbClr val="00B050"/>
                    </a:solidFill>
                  </a:tcPr>
                </a:tc>
                <a:tc>
                  <a:txBody>
                    <a:bodyPr/>
                    <a:lstStyle/>
                    <a:p>
                      <a:r>
                        <a:rPr lang="en-GB" sz="1200" dirty="0">
                          <a:latin typeface="Times New Roman" panose="02020603050405020304" pitchFamily="18" charset="0"/>
                          <a:cs typeface="Times New Roman" panose="02020603050405020304" pitchFamily="18" charset="0"/>
                        </a:rPr>
                        <a:t>Very confident</a:t>
                      </a:r>
                    </a:p>
                  </a:txBody>
                  <a:tcPr/>
                </a:tc>
                <a:extLst>
                  <a:ext uri="{0D108BD9-81ED-4DB2-BD59-A6C34878D82A}">
                    <a16:rowId xmlns:a16="http://schemas.microsoft.com/office/drawing/2014/main" val="258793045"/>
                  </a:ext>
                </a:extLst>
              </a:tr>
              <a:tr h="0">
                <a:tc>
                  <a:txBody>
                    <a:bodyPr/>
                    <a:lstStyle/>
                    <a:p>
                      <a:endParaRPr lang="en-GB" sz="1400" dirty="0"/>
                    </a:p>
                  </a:txBody>
                  <a:tcPr>
                    <a:solidFill>
                      <a:srgbClr val="FFFF00"/>
                    </a:solidFill>
                  </a:tcPr>
                </a:tc>
                <a:tc>
                  <a:txBody>
                    <a:bodyPr/>
                    <a:lstStyle/>
                    <a:p>
                      <a:r>
                        <a:rPr lang="en-GB" sz="1200" dirty="0">
                          <a:latin typeface="Times New Roman" panose="02020603050405020304" pitchFamily="18" charset="0"/>
                          <a:cs typeface="Times New Roman" panose="02020603050405020304" pitchFamily="18" charset="0"/>
                        </a:rPr>
                        <a:t>Not so confident</a:t>
                      </a:r>
                    </a:p>
                  </a:txBody>
                  <a:tcPr/>
                </a:tc>
                <a:extLst>
                  <a:ext uri="{0D108BD9-81ED-4DB2-BD59-A6C34878D82A}">
                    <a16:rowId xmlns:a16="http://schemas.microsoft.com/office/drawing/2014/main" val="879491900"/>
                  </a:ext>
                </a:extLst>
              </a:tr>
              <a:tr h="370840">
                <a:tc>
                  <a:txBody>
                    <a:bodyPr/>
                    <a:lstStyle/>
                    <a:p>
                      <a:endParaRPr lang="en-GB" sz="1400" dirty="0"/>
                    </a:p>
                  </a:txBody>
                  <a:tcPr>
                    <a:solidFill>
                      <a:srgbClr val="FF0000"/>
                    </a:solidFill>
                  </a:tcPr>
                </a:tc>
                <a:tc>
                  <a:txBody>
                    <a:bodyPr/>
                    <a:lstStyle/>
                    <a:p>
                      <a:r>
                        <a:rPr lang="en-GB" sz="1200" dirty="0">
                          <a:latin typeface="Times New Roman" panose="02020603050405020304" pitchFamily="18" charset="0"/>
                          <a:cs typeface="Times New Roman" panose="02020603050405020304" pitchFamily="18" charset="0"/>
                        </a:rPr>
                        <a:t>Need to revise</a:t>
                      </a:r>
                    </a:p>
                  </a:txBody>
                  <a:tcPr/>
                </a:tc>
                <a:extLst>
                  <a:ext uri="{0D108BD9-81ED-4DB2-BD59-A6C34878D82A}">
                    <a16:rowId xmlns:a16="http://schemas.microsoft.com/office/drawing/2014/main" val="1765745124"/>
                  </a:ext>
                </a:extLst>
              </a:tr>
            </a:tbl>
          </a:graphicData>
        </a:graphic>
      </p:graphicFrame>
    </p:spTree>
    <p:extLst>
      <p:ext uri="{BB962C8B-B14F-4D97-AF65-F5344CB8AC3E}">
        <p14:creationId xmlns:p14="http://schemas.microsoft.com/office/powerpoint/2010/main" val="3775903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1">
            <a:extLst>
              <a:ext uri="{FF2B5EF4-FFF2-40B4-BE49-F238E27FC236}">
                <a16:creationId xmlns:a16="http://schemas.microsoft.com/office/drawing/2014/main" id="{DD38EE57-B708-47C9-A4A4-E25F09FAB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13">
            <a:extLst>
              <a:ext uri="{FF2B5EF4-FFF2-40B4-BE49-F238E27FC236}">
                <a16:creationId xmlns:a16="http://schemas.microsoft.com/office/drawing/2014/main" id="{57A28182-58A5-4DBB-8F64-BD944BCA81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24" name="Freeform 44">
              <a:extLst>
                <a:ext uri="{FF2B5EF4-FFF2-40B4-BE49-F238E27FC236}">
                  <a16:creationId xmlns:a16="http://schemas.microsoft.com/office/drawing/2014/main" id="{E4A9080E-7BA6-45FC-8677-8B9D5F4DAF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45">
              <a:extLst>
                <a:ext uri="{FF2B5EF4-FFF2-40B4-BE49-F238E27FC236}">
                  <a16:creationId xmlns:a16="http://schemas.microsoft.com/office/drawing/2014/main" id="{2163D516-75D4-4DE0-AC27-63719125AE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6">
              <a:extLst>
                <a:ext uri="{FF2B5EF4-FFF2-40B4-BE49-F238E27FC236}">
                  <a16:creationId xmlns:a16="http://schemas.microsoft.com/office/drawing/2014/main" id="{E74A26A5-C23A-46D4-B0FF-155FB38346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47">
              <a:extLst>
                <a:ext uri="{FF2B5EF4-FFF2-40B4-BE49-F238E27FC236}">
                  <a16:creationId xmlns:a16="http://schemas.microsoft.com/office/drawing/2014/main" id="{08E0243F-1062-43C6-AD04-130DFF668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Rectangle 18">
              <a:extLst>
                <a:ext uri="{FF2B5EF4-FFF2-40B4-BE49-F238E27FC236}">
                  <a16:creationId xmlns:a16="http://schemas.microsoft.com/office/drawing/2014/main" id="{94C5517B-1B0F-47AA-93A5-36718996986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CE1EA613-531A-454C-A4A6-287AC5FC8AAF}"/>
              </a:ext>
            </a:extLst>
          </p:cNvPr>
          <p:cNvSpPr>
            <a:spLocks noGrp="1"/>
          </p:cNvSpPr>
          <p:nvPr>
            <p:ph type="title"/>
          </p:nvPr>
        </p:nvSpPr>
        <p:spPr>
          <a:xfrm>
            <a:off x="1047280" y="759805"/>
            <a:ext cx="10306520" cy="1325563"/>
          </a:xfrm>
        </p:spPr>
        <p:txBody>
          <a:bodyPr>
            <a:normAutofit/>
          </a:bodyPr>
          <a:lstStyle/>
          <a:p>
            <a:r>
              <a:rPr lang="en-GB" sz="4000">
                <a:solidFill>
                  <a:srgbClr val="FFFFFF"/>
                </a:solidFill>
              </a:rPr>
              <a:t>Four steps of metacognition (Agarwal &amp; Bain)</a:t>
            </a:r>
          </a:p>
        </p:txBody>
      </p:sp>
      <p:sp>
        <p:nvSpPr>
          <p:cNvPr id="3" name="Content Placeholder 2">
            <a:extLst>
              <a:ext uri="{FF2B5EF4-FFF2-40B4-BE49-F238E27FC236}">
                <a16:creationId xmlns:a16="http://schemas.microsoft.com/office/drawing/2014/main" id="{4FBC33A0-7386-48BC-9F30-A8435F9BBEB8}"/>
              </a:ext>
            </a:extLst>
          </p:cNvPr>
          <p:cNvSpPr>
            <a:spLocks noGrp="1"/>
          </p:cNvSpPr>
          <p:nvPr>
            <p:ph idx="1"/>
          </p:nvPr>
        </p:nvSpPr>
        <p:spPr>
          <a:xfrm>
            <a:off x="1424904" y="2494450"/>
            <a:ext cx="4053545" cy="3563159"/>
          </a:xfrm>
        </p:spPr>
        <p:txBody>
          <a:bodyPr>
            <a:normAutofit/>
          </a:bodyPr>
          <a:lstStyle/>
          <a:p>
            <a:pPr rtl="0" fontAlgn="base">
              <a:spcBef>
                <a:spcPts val="0"/>
              </a:spcBef>
              <a:spcAft>
                <a:spcPts val="0"/>
              </a:spcAft>
              <a:buFont typeface="+mj-lt"/>
              <a:buAutoNum type="arabicPeriod"/>
            </a:pPr>
            <a:r>
              <a:rPr lang="en-GB" sz="2000" b="0" i="0" u="none" strike="noStrike">
                <a:effectLst/>
                <a:latin typeface="Calibri" panose="020F0502020204030204" pitchFamily="34" charset="0"/>
              </a:rPr>
              <a:t>Students place a star next to any answers they know and a question mark next to any they don’t.</a:t>
            </a:r>
          </a:p>
          <a:p>
            <a:pPr rtl="0" fontAlgn="base">
              <a:spcBef>
                <a:spcPts val="0"/>
              </a:spcBef>
              <a:spcAft>
                <a:spcPts val="0"/>
              </a:spcAft>
              <a:buFont typeface="+mj-lt"/>
              <a:buAutoNum type="arabicPeriod"/>
            </a:pPr>
            <a:r>
              <a:rPr lang="en-GB" sz="2000" b="0" i="0" u="none" strike="noStrike">
                <a:effectLst/>
                <a:latin typeface="Calibri" panose="020F0502020204030204" pitchFamily="34" charset="0"/>
              </a:rPr>
              <a:t>Students answer all the questions they have marked with a star.</a:t>
            </a:r>
          </a:p>
          <a:p>
            <a:pPr rtl="0" fontAlgn="base">
              <a:spcBef>
                <a:spcPts val="0"/>
              </a:spcBef>
              <a:spcAft>
                <a:spcPts val="0"/>
              </a:spcAft>
              <a:buFont typeface="+mj-lt"/>
              <a:buAutoNum type="arabicPeriod"/>
            </a:pPr>
            <a:r>
              <a:rPr lang="en-GB" sz="2000" b="0" i="0" u="none" strike="noStrike">
                <a:effectLst/>
                <a:latin typeface="Calibri" panose="020F0502020204030204" pitchFamily="34" charset="0"/>
              </a:rPr>
              <a:t>Students look up the answers to all the questions they have marked with a question mark.</a:t>
            </a:r>
          </a:p>
          <a:p>
            <a:pPr rtl="0" fontAlgn="base">
              <a:spcBef>
                <a:spcPts val="0"/>
              </a:spcBef>
              <a:spcAft>
                <a:spcPts val="800"/>
              </a:spcAft>
              <a:buFont typeface="+mj-lt"/>
              <a:buAutoNum type="arabicPeriod"/>
            </a:pPr>
            <a:r>
              <a:rPr lang="en-GB" sz="2000" b="0" i="0" u="none" strike="noStrike">
                <a:effectLst/>
                <a:latin typeface="Calibri" panose="020F0502020204030204" pitchFamily="34" charset="0"/>
              </a:rPr>
              <a:t>Students verify all the starred answers are correct.</a:t>
            </a:r>
          </a:p>
          <a:p>
            <a:pPr marL="0" indent="0" rtl="0" fontAlgn="base">
              <a:spcBef>
                <a:spcPts val="0"/>
              </a:spcBef>
              <a:spcAft>
                <a:spcPts val="800"/>
              </a:spcAft>
              <a:buNone/>
            </a:pPr>
            <a:endParaRPr lang="en-GB" sz="2000" b="0" i="0" u="none" strike="noStrike">
              <a:effectLst/>
              <a:latin typeface="Calibri" panose="020F0502020204030204" pitchFamily="34" charset="0"/>
            </a:endParaRPr>
          </a:p>
          <a:p>
            <a:endParaRPr lang="en-GB" sz="2000"/>
          </a:p>
        </p:txBody>
      </p:sp>
      <p:sp>
        <p:nvSpPr>
          <p:cNvPr id="7" name="Rectangle 2">
            <a:extLst>
              <a:ext uri="{FF2B5EF4-FFF2-40B4-BE49-F238E27FC236}">
                <a16:creationId xmlns:a16="http://schemas.microsoft.com/office/drawing/2014/main" id="{1D11F17E-4134-4B19-B2B6-544E9AA4C7B8}"/>
              </a:ext>
            </a:extLst>
          </p:cNvPr>
          <p:cNvSpPr>
            <a:spLocks noChangeArrowheads="1"/>
          </p:cNvSpPr>
          <p:nvPr/>
        </p:nvSpPr>
        <p:spPr bwMode="auto">
          <a:xfrm>
            <a:off x="3806825" y="25923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6" name="Table 5">
            <a:extLst>
              <a:ext uri="{FF2B5EF4-FFF2-40B4-BE49-F238E27FC236}">
                <a16:creationId xmlns:a16="http://schemas.microsoft.com/office/drawing/2014/main" id="{D56C093C-8613-4AEC-B83A-5D06F16A61CE}"/>
              </a:ext>
            </a:extLst>
          </p:cNvPr>
          <p:cNvGraphicFramePr>
            <a:graphicFrameLocks noGrp="1"/>
          </p:cNvGraphicFramePr>
          <p:nvPr>
            <p:extLst>
              <p:ext uri="{D42A27DB-BD31-4B8C-83A1-F6EECF244321}">
                <p14:modId xmlns:p14="http://schemas.microsoft.com/office/powerpoint/2010/main" val="3781585040"/>
              </p:ext>
            </p:extLst>
          </p:nvPr>
        </p:nvGraphicFramePr>
        <p:xfrm>
          <a:off x="6098892" y="2697693"/>
          <a:ext cx="4802406" cy="3152741"/>
        </p:xfrm>
        <a:graphic>
          <a:graphicData uri="http://schemas.openxmlformats.org/drawingml/2006/table">
            <a:tbl>
              <a:tblPr/>
              <a:tblGrid>
                <a:gridCol w="329411">
                  <a:extLst>
                    <a:ext uri="{9D8B030D-6E8A-4147-A177-3AD203B41FA5}">
                      <a16:colId xmlns:a16="http://schemas.microsoft.com/office/drawing/2014/main" val="891592538"/>
                    </a:ext>
                  </a:extLst>
                </a:gridCol>
                <a:gridCol w="324410">
                  <a:extLst>
                    <a:ext uri="{9D8B030D-6E8A-4147-A177-3AD203B41FA5}">
                      <a16:colId xmlns:a16="http://schemas.microsoft.com/office/drawing/2014/main" val="3139755208"/>
                    </a:ext>
                  </a:extLst>
                </a:gridCol>
                <a:gridCol w="3008705">
                  <a:extLst>
                    <a:ext uri="{9D8B030D-6E8A-4147-A177-3AD203B41FA5}">
                      <a16:colId xmlns:a16="http://schemas.microsoft.com/office/drawing/2014/main" val="1707953523"/>
                    </a:ext>
                  </a:extLst>
                </a:gridCol>
                <a:gridCol w="1139880">
                  <a:extLst>
                    <a:ext uri="{9D8B030D-6E8A-4147-A177-3AD203B41FA5}">
                      <a16:colId xmlns:a16="http://schemas.microsoft.com/office/drawing/2014/main" val="3725189089"/>
                    </a:ext>
                  </a:extLst>
                </a:gridCol>
              </a:tblGrid>
              <a:tr h="310473">
                <a:tc>
                  <a:txBody>
                    <a:bodyPr/>
                    <a:lstStyle/>
                    <a:p>
                      <a:pPr algn="l" rtl="0" fontAlgn="t">
                        <a:spcBef>
                          <a:spcPts val="0"/>
                        </a:spcBef>
                        <a:spcAft>
                          <a:spcPts val="0"/>
                        </a:spcAft>
                      </a:pPr>
                      <a:r>
                        <a:rPr lang="en-GB" sz="1200" b="0" i="0" u="none" strike="noStrike">
                          <a:solidFill>
                            <a:srgbClr val="000000"/>
                          </a:solidFill>
                          <a:effectLst/>
                          <a:latin typeface="Calibri" panose="020F0502020204030204" pitchFamily="34" charset="0"/>
                        </a:rPr>
                        <a:t>*</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spcBef>
                          <a:spcPts val="0"/>
                        </a:spcBef>
                        <a:spcAft>
                          <a:spcPts val="0"/>
                        </a:spcAft>
                      </a:pPr>
                      <a:r>
                        <a:rPr lang="en-GB" sz="1200" b="0" i="0" u="none" strike="noStrike">
                          <a:solidFill>
                            <a:srgbClr val="000000"/>
                          </a:solidFill>
                          <a:effectLst/>
                          <a:latin typeface="Calibri" panose="020F0502020204030204" pitchFamily="34" charset="0"/>
                        </a:rPr>
                        <a:t>?</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GB" sz="1200" b="0" i="0" u="none" strike="noStrike">
                          <a:solidFill>
                            <a:srgbClr val="000000"/>
                          </a:solidFill>
                          <a:effectLst/>
                          <a:latin typeface="Calibri" panose="020F0502020204030204" pitchFamily="34" charset="0"/>
                        </a:rPr>
                        <a:t>Items to know</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GB" sz="1200" b="0" i="0" u="none" strike="noStrike">
                          <a:solidFill>
                            <a:srgbClr val="000000"/>
                          </a:solidFill>
                          <a:effectLst/>
                          <a:latin typeface="Calibri" panose="020F0502020204030204" pitchFamily="34" charset="0"/>
                        </a:rPr>
                        <a:t>Answer</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7809234"/>
                  </a:ext>
                </a:extLst>
              </a:tr>
              <a:tr h="710567">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GB" sz="1200" b="0" i="0" u="none" strike="noStrike">
                          <a:solidFill>
                            <a:srgbClr val="000000"/>
                          </a:solidFill>
                          <a:effectLst/>
                          <a:latin typeface="Calibri" panose="020F0502020204030204" pitchFamily="34" charset="0"/>
                        </a:rPr>
                        <a:t>Definition of ‘hubris’</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399381"/>
                  </a:ext>
                </a:extLst>
              </a:tr>
              <a:tr h="710567">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GB" sz="1200" b="0" i="0" u="none" strike="noStrike">
                          <a:solidFill>
                            <a:srgbClr val="000000"/>
                          </a:solidFill>
                          <a:effectLst/>
                          <a:latin typeface="Calibri" panose="020F0502020204030204" pitchFamily="34" charset="0"/>
                        </a:rPr>
                        <a:t>How did Macbeth’s hamartia create his downfall?</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3352869"/>
                  </a:ext>
                </a:extLst>
              </a:tr>
              <a:tr h="710567">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GB" sz="1200" b="0" i="0" u="none" strike="noStrike">
                          <a:solidFill>
                            <a:srgbClr val="000000"/>
                          </a:solidFill>
                          <a:effectLst/>
                          <a:latin typeface="Calibri" panose="020F0502020204030204" pitchFamily="34" charset="0"/>
                        </a:rPr>
                        <a:t>Divine Rights of Kings</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2762426"/>
                  </a:ext>
                </a:extLst>
              </a:tr>
              <a:tr h="710567">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GB" sz="1200" b="0" i="0" u="none" strike="noStrike">
                          <a:solidFill>
                            <a:srgbClr val="000000"/>
                          </a:solidFill>
                          <a:effectLst/>
                          <a:latin typeface="Calibri" panose="020F0502020204030204" pitchFamily="34" charset="0"/>
                        </a:rPr>
                        <a:t>Why does Macbeth descend into tyranny?</a:t>
                      </a: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spcBef>
                          <a:spcPts val="0"/>
                        </a:spcBef>
                        <a:spcAft>
                          <a:spcPts val="0"/>
                        </a:spcAft>
                      </a:pPr>
                      <a:br>
                        <a:rPr lang="en-GB" sz="1900" b="0" i="0" u="none" strike="noStrike">
                          <a:effectLst/>
                          <a:latin typeface="Arial" panose="020B0604020202020204" pitchFamily="34" charset="0"/>
                        </a:rPr>
                      </a:br>
                      <a:endParaRPr lang="en-GB" sz="1900" b="0" i="0" u="none" strike="noStrike">
                        <a:effectLst/>
                        <a:latin typeface="Arial" panose="020B0604020202020204" pitchFamily="34" charset="0"/>
                      </a:endParaRPr>
                    </a:p>
                  </a:txBody>
                  <a:tcPr marL="72017" marR="72017" marT="48011" marB="4801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1706580"/>
                  </a:ext>
                </a:extLst>
              </a:tr>
            </a:tbl>
          </a:graphicData>
        </a:graphic>
      </p:graphicFrame>
    </p:spTree>
    <p:extLst>
      <p:ext uri="{BB962C8B-B14F-4D97-AF65-F5344CB8AC3E}">
        <p14:creationId xmlns:p14="http://schemas.microsoft.com/office/powerpoint/2010/main" val="2702707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2A65C-1766-42DB-B8E2-DA4960936775}"/>
              </a:ext>
            </a:extLst>
          </p:cNvPr>
          <p:cNvSpPr>
            <a:spLocks noGrp="1"/>
          </p:cNvSpPr>
          <p:nvPr>
            <p:ph type="title"/>
          </p:nvPr>
        </p:nvSpPr>
        <p:spPr/>
        <p:txBody>
          <a:bodyPr/>
          <a:lstStyle/>
          <a:p>
            <a:r>
              <a:rPr lang="en-GB" dirty="0"/>
              <a:t>Varying Conditions of Retrieval Practice</a:t>
            </a:r>
          </a:p>
        </p:txBody>
      </p:sp>
      <p:sp>
        <p:nvSpPr>
          <p:cNvPr id="3" name="Content Placeholder 2">
            <a:extLst>
              <a:ext uri="{FF2B5EF4-FFF2-40B4-BE49-F238E27FC236}">
                <a16:creationId xmlns:a16="http://schemas.microsoft.com/office/drawing/2014/main" id="{F42568CA-F90F-4D39-8E75-742DBBB203AE}"/>
              </a:ext>
            </a:extLst>
          </p:cNvPr>
          <p:cNvSpPr>
            <a:spLocks noGrp="1"/>
          </p:cNvSpPr>
          <p:nvPr>
            <p:ph idx="1"/>
          </p:nvPr>
        </p:nvSpPr>
        <p:spPr/>
        <p:txBody>
          <a:bodyPr/>
          <a:lstStyle/>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practise explaining something verbally in pairs</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Use their knowledge to demonstrate why a particular argument/thesis statement is true</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close books and engage in a discussion using the vocabulary they’ve learned</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produce a timeline or essay plan exploring how a character in a novel develops as the story progresses</a:t>
            </a:r>
            <a:endParaRPr lang="en-GB" sz="2400" b="0" i="0" u="none" strike="noStrike" dirty="0">
              <a:solidFill>
                <a:srgbClr val="000000"/>
              </a:solidFill>
              <a:effectLst/>
              <a:latin typeface="Arial" panose="020B0604020202020204" pitchFamily="34" charset="0"/>
            </a:endParaRPr>
          </a:p>
          <a:p>
            <a:pPr rtl="0" fontAlgn="base">
              <a:spcBef>
                <a:spcPts val="0"/>
              </a:spcBef>
              <a:spcAft>
                <a:spcPts val="800"/>
              </a:spcAft>
              <a:buFont typeface="Arial" panose="020B0604020202020204" pitchFamily="34" charset="0"/>
              <a:buChar char="•"/>
            </a:pPr>
            <a:r>
              <a:rPr lang="en-GB" sz="2400" b="0" i="0" u="none" strike="noStrike" dirty="0">
                <a:solidFill>
                  <a:srgbClr val="000000"/>
                </a:solidFill>
                <a:effectLst/>
                <a:latin typeface="Calibri" panose="020F0502020204030204" pitchFamily="34" charset="0"/>
              </a:rPr>
              <a:t>engage in a paired questioning exchange, devising and exchanging questions and answers</a:t>
            </a:r>
            <a:endParaRPr lang="en-GB" sz="2400" b="0" i="0" u="none" strike="noStrike" dirty="0">
              <a:solidFill>
                <a:srgbClr val="00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014848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1323</Words>
  <Application>Microsoft Office PowerPoint</Application>
  <PresentationFormat>Widescreen</PresentationFormat>
  <Paragraphs>105</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Retrieval Session Two</vt:lpstr>
      <vt:lpstr>Retrieval Quiz!</vt:lpstr>
      <vt:lpstr>Retrieval Quiz!</vt:lpstr>
      <vt:lpstr>PowerPoint Presentation</vt:lpstr>
      <vt:lpstr>Retrieval in the classroom: pitfalls to avoid</vt:lpstr>
      <vt:lpstr>Feedback: The Hyper-correction Effect</vt:lpstr>
      <vt:lpstr>PowerPoint Presentation</vt:lpstr>
      <vt:lpstr>Four steps of metacognition (Agarwal &amp; Bain)</vt:lpstr>
      <vt:lpstr>Varying Conditions of Retrieval Practice</vt:lpstr>
      <vt:lpstr>Adding Challenge in Retrieval Practice</vt:lpstr>
      <vt:lpstr>Planning Retrieval for your Subject Area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Howell</dc:creator>
  <cp:lastModifiedBy>Helen Howell</cp:lastModifiedBy>
  <cp:revision>4</cp:revision>
  <dcterms:created xsi:type="dcterms:W3CDTF">2021-02-24T19:46:54Z</dcterms:created>
  <dcterms:modified xsi:type="dcterms:W3CDTF">2021-11-07T11:29:07Z</dcterms:modified>
</cp:coreProperties>
</file>