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70" r:id="rId3"/>
    <p:sldId id="299" r:id="rId4"/>
    <p:sldId id="300" r:id="rId5"/>
    <p:sldId id="271" r:id="rId6"/>
    <p:sldId id="301" r:id="rId7"/>
    <p:sldId id="302" r:id="rId8"/>
    <p:sldId id="30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7C728B7F-4119-4C99-80C9-F71FF38FE1B6}"/>
    <pc:docChg chg="undo custSel addSld modSld sldOrd">
      <pc:chgData name="Helen Howell" userId="e2147ebbe9dd9a14" providerId="LiveId" clId="{7C728B7F-4119-4C99-80C9-F71FF38FE1B6}" dt="2021-04-18T11:16:25.931" v="5697" actId="20577"/>
      <pc:docMkLst>
        <pc:docMk/>
      </pc:docMkLst>
      <pc:sldChg chg="delSp modSp add mod modNotesTx">
        <pc:chgData name="Helen Howell" userId="e2147ebbe9dd9a14" providerId="LiveId" clId="{7C728B7F-4119-4C99-80C9-F71FF38FE1B6}" dt="2021-04-18T10:28:40.016" v="535" actId="20577"/>
        <pc:sldMkLst>
          <pc:docMk/>
          <pc:sldMk cId="2947537389" sldId="270"/>
        </pc:sldMkLst>
        <pc:spChg chg="mod">
          <ac:chgData name="Helen Howell" userId="e2147ebbe9dd9a14" providerId="LiveId" clId="{7C728B7F-4119-4C99-80C9-F71FF38FE1B6}" dt="2021-04-18T10:24:28.032" v="5" actId="27636"/>
          <ac:spMkLst>
            <pc:docMk/>
            <pc:sldMk cId="2947537389" sldId="270"/>
            <ac:spMk id="2" creationId="{00000000-0000-0000-0000-000000000000}"/>
          </ac:spMkLst>
        </pc:spChg>
        <pc:spChg chg="mod">
          <ac:chgData name="Helen Howell" userId="e2147ebbe9dd9a14" providerId="LiveId" clId="{7C728B7F-4119-4C99-80C9-F71FF38FE1B6}" dt="2021-04-18T10:27:21.691" v="207" actId="20577"/>
          <ac:spMkLst>
            <pc:docMk/>
            <pc:sldMk cId="2947537389" sldId="270"/>
            <ac:spMk id="3" creationId="{00000000-0000-0000-0000-000000000000}"/>
          </ac:spMkLst>
        </pc:spChg>
        <pc:spChg chg="del mod">
          <ac:chgData name="Helen Howell" userId="e2147ebbe9dd9a14" providerId="LiveId" clId="{7C728B7F-4119-4C99-80C9-F71FF38FE1B6}" dt="2021-04-18T10:26:47.948" v="85" actId="478"/>
          <ac:spMkLst>
            <pc:docMk/>
            <pc:sldMk cId="2947537389" sldId="270"/>
            <ac:spMk id="4" creationId="{00000000-0000-0000-0000-000000000000}"/>
          </ac:spMkLst>
        </pc:spChg>
        <pc:spChg chg="del">
          <ac:chgData name="Helen Howell" userId="e2147ebbe9dd9a14" providerId="LiveId" clId="{7C728B7F-4119-4C99-80C9-F71FF38FE1B6}" dt="2021-04-18T10:24:54.764" v="8" actId="478"/>
          <ac:spMkLst>
            <pc:docMk/>
            <pc:sldMk cId="2947537389" sldId="270"/>
            <ac:spMk id="6" creationId="{00000000-0000-0000-0000-000000000000}"/>
          </ac:spMkLst>
        </pc:spChg>
        <pc:spChg chg="del">
          <ac:chgData name="Helen Howell" userId="e2147ebbe9dd9a14" providerId="LiveId" clId="{7C728B7F-4119-4C99-80C9-F71FF38FE1B6}" dt="2021-04-18T10:24:48.347" v="7" actId="478"/>
          <ac:spMkLst>
            <pc:docMk/>
            <pc:sldMk cId="2947537389" sldId="270"/>
            <ac:spMk id="7" creationId="{00000000-0000-0000-0000-000000000000}"/>
          </ac:spMkLst>
        </pc:spChg>
        <pc:picChg chg="del">
          <ac:chgData name="Helen Howell" userId="e2147ebbe9dd9a14" providerId="LiveId" clId="{7C728B7F-4119-4C99-80C9-F71FF38FE1B6}" dt="2021-04-18T10:24:19.308" v="3" actId="478"/>
          <ac:picMkLst>
            <pc:docMk/>
            <pc:sldMk cId="2947537389" sldId="270"/>
            <ac:picMk id="8" creationId="{00000000-0000-0000-0000-000000000000}"/>
          </ac:picMkLst>
        </pc:picChg>
        <pc:picChg chg="del">
          <ac:chgData name="Helen Howell" userId="e2147ebbe9dd9a14" providerId="LiveId" clId="{7C728B7F-4119-4C99-80C9-F71FF38FE1B6}" dt="2021-04-18T10:24:44.745" v="6" actId="478"/>
          <ac:picMkLst>
            <pc:docMk/>
            <pc:sldMk cId="2947537389" sldId="270"/>
            <ac:picMk id="6146" creationId="{00000000-0000-0000-0000-000000000000}"/>
          </ac:picMkLst>
        </pc:picChg>
      </pc:sldChg>
      <pc:sldChg chg="addSp delSp modSp new mod">
        <pc:chgData name="Helen Howell" userId="e2147ebbe9dd9a14" providerId="LiveId" clId="{7C728B7F-4119-4C99-80C9-F71FF38FE1B6}" dt="2021-04-18T10:48:50.211" v="2897" actId="20577"/>
        <pc:sldMkLst>
          <pc:docMk/>
          <pc:sldMk cId="2148787066" sldId="271"/>
        </pc:sldMkLst>
        <pc:spChg chg="mod">
          <ac:chgData name="Helen Howell" userId="e2147ebbe9dd9a14" providerId="LiveId" clId="{7C728B7F-4119-4C99-80C9-F71FF38FE1B6}" dt="2021-04-18T10:28:53.306" v="557" actId="20577"/>
          <ac:spMkLst>
            <pc:docMk/>
            <pc:sldMk cId="2148787066" sldId="271"/>
            <ac:spMk id="2" creationId="{E7B49DD2-C432-4A67-B4A8-FD31960267D9}"/>
          </ac:spMkLst>
        </pc:spChg>
        <pc:spChg chg="del">
          <ac:chgData name="Helen Howell" userId="e2147ebbe9dd9a14" providerId="LiveId" clId="{7C728B7F-4119-4C99-80C9-F71FF38FE1B6}" dt="2021-04-18T10:28:56.727" v="558" actId="478"/>
          <ac:spMkLst>
            <pc:docMk/>
            <pc:sldMk cId="2148787066" sldId="271"/>
            <ac:spMk id="3" creationId="{AAFEF281-1BF3-406F-A5C5-2CA91366DE28}"/>
          </ac:spMkLst>
        </pc:spChg>
        <pc:spChg chg="add mod">
          <ac:chgData name="Helen Howell" userId="e2147ebbe9dd9a14" providerId="LiveId" clId="{7C728B7F-4119-4C99-80C9-F71FF38FE1B6}" dt="2021-04-18T10:48:50.211" v="2897" actId="20577"/>
          <ac:spMkLst>
            <pc:docMk/>
            <pc:sldMk cId="2148787066" sldId="271"/>
            <ac:spMk id="5" creationId="{66618DF4-A30A-4333-9E71-30076855D0CF}"/>
          </ac:spMkLst>
        </pc:spChg>
        <pc:graphicFrameChg chg="add del mod modGraphic">
          <ac:chgData name="Helen Howell" userId="e2147ebbe9dd9a14" providerId="LiveId" clId="{7C728B7F-4119-4C99-80C9-F71FF38FE1B6}" dt="2021-04-18T10:45:33.655" v="2335" actId="478"/>
          <ac:graphicFrameMkLst>
            <pc:docMk/>
            <pc:sldMk cId="2148787066" sldId="271"/>
            <ac:graphicFrameMk id="4" creationId="{AA6EB1B1-78F0-4C55-9414-29401A39EC9D}"/>
          </ac:graphicFrameMkLst>
        </pc:graphicFrameChg>
      </pc:sldChg>
      <pc:sldChg chg="modSp add mod modAnim modNotesTx">
        <pc:chgData name="Helen Howell" userId="e2147ebbe9dd9a14" providerId="LiveId" clId="{7C728B7F-4119-4C99-80C9-F71FF38FE1B6}" dt="2021-04-18T10:41:16.404" v="1719" actId="20577"/>
        <pc:sldMkLst>
          <pc:docMk/>
          <pc:sldMk cId="706143162" sldId="299"/>
        </pc:sldMkLst>
        <pc:spChg chg="mod">
          <ac:chgData name="Helen Howell" userId="e2147ebbe9dd9a14" providerId="LiveId" clId="{7C728B7F-4119-4C99-80C9-F71FF38FE1B6}" dt="2021-04-18T10:33:32.935" v="883" actId="20577"/>
          <ac:spMkLst>
            <pc:docMk/>
            <pc:sldMk cId="706143162" sldId="299"/>
            <ac:spMk id="2" creationId="{F3ED0195-4C3D-45FB-B2C9-56FD666F042D}"/>
          </ac:spMkLst>
        </pc:spChg>
        <pc:spChg chg="mod">
          <ac:chgData name="Helen Howell" userId="e2147ebbe9dd9a14" providerId="LiveId" clId="{7C728B7F-4119-4C99-80C9-F71FF38FE1B6}" dt="2021-04-18T10:41:16.404" v="1719" actId="20577"/>
          <ac:spMkLst>
            <pc:docMk/>
            <pc:sldMk cId="706143162" sldId="299"/>
            <ac:spMk id="3" creationId="{2790FC9A-1D14-4A21-B07A-7F6261278EBE}"/>
          </ac:spMkLst>
        </pc:spChg>
      </pc:sldChg>
      <pc:sldChg chg="addSp modSp add mod ord modAnim">
        <pc:chgData name="Helen Howell" userId="e2147ebbe9dd9a14" providerId="LiveId" clId="{7C728B7F-4119-4C99-80C9-F71FF38FE1B6}" dt="2021-04-18T10:45:26.899" v="2334" actId="115"/>
        <pc:sldMkLst>
          <pc:docMk/>
          <pc:sldMk cId="383692642" sldId="300"/>
        </pc:sldMkLst>
        <pc:spChg chg="mod">
          <ac:chgData name="Helen Howell" userId="e2147ebbe9dd9a14" providerId="LiveId" clId="{7C728B7F-4119-4C99-80C9-F71FF38FE1B6}" dt="2021-04-18T10:40:00.256" v="1493" actId="20577"/>
          <ac:spMkLst>
            <pc:docMk/>
            <pc:sldMk cId="383692642" sldId="300"/>
            <ac:spMk id="2" creationId="{E7B49DD2-C432-4A67-B4A8-FD31960267D9}"/>
          </ac:spMkLst>
        </pc:spChg>
        <pc:spChg chg="add mod">
          <ac:chgData name="Helen Howell" userId="e2147ebbe9dd9a14" providerId="LiveId" clId="{7C728B7F-4119-4C99-80C9-F71FF38FE1B6}" dt="2021-04-18T10:45:26.899" v="2334" actId="115"/>
          <ac:spMkLst>
            <pc:docMk/>
            <pc:sldMk cId="383692642" sldId="300"/>
            <ac:spMk id="3" creationId="{B1EFD535-2846-4381-B4A4-907A85B21696}"/>
          </ac:spMkLst>
        </pc:spChg>
        <pc:graphicFrameChg chg="mod modGraphic">
          <ac:chgData name="Helen Howell" userId="e2147ebbe9dd9a14" providerId="LiveId" clId="{7C728B7F-4119-4C99-80C9-F71FF38FE1B6}" dt="2021-04-18T10:44:18.617" v="2198" actId="20577"/>
          <ac:graphicFrameMkLst>
            <pc:docMk/>
            <pc:sldMk cId="383692642" sldId="300"/>
            <ac:graphicFrameMk id="4" creationId="{AA6EB1B1-78F0-4C55-9414-29401A39EC9D}"/>
          </ac:graphicFrameMkLst>
        </pc:graphicFrameChg>
      </pc:sldChg>
      <pc:sldChg chg="modSp new mod modAnim">
        <pc:chgData name="Helen Howell" userId="e2147ebbe9dd9a14" providerId="LiveId" clId="{7C728B7F-4119-4C99-80C9-F71FF38FE1B6}" dt="2021-04-18T11:03:37.513" v="4156" actId="20577"/>
        <pc:sldMkLst>
          <pc:docMk/>
          <pc:sldMk cId="1904999203" sldId="301"/>
        </pc:sldMkLst>
        <pc:spChg chg="mod">
          <ac:chgData name="Helen Howell" userId="e2147ebbe9dd9a14" providerId="LiveId" clId="{7C728B7F-4119-4C99-80C9-F71FF38FE1B6}" dt="2021-04-18T11:03:37.513" v="4156" actId="20577"/>
          <ac:spMkLst>
            <pc:docMk/>
            <pc:sldMk cId="1904999203" sldId="301"/>
            <ac:spMk id="2" creationId="{35A56DC3-B207-45CB-AC9B-16402192BF4E}"/>
          </ac:spMkLst>
        </pc:spChg>
        <pc:spChg chg="mod">
          <ac:chgData name="Helen Howell" userId="e2147ebbe9dd9a14" providerId="LiveId" clId="{7C728B7F-4119-4C99-80C9-F71FF38FE1B6}" dt="2021-04-18T10:59:54.215" v="4146" actId="20577"/>
          <ac:spMkLst>
            <pc:docMk/>
            <pc:sldMk cId="1904999203" sldId="301"/>
            <ac:spMk id="3" creationId="{943BEC4B-4801-45CC-9DF9-DB5E402C1318}"/>
          </ac:spMkLst>
        </pc:spChg>
      </pc:sldChg>
      <pc:sldChg chg="modSp new mod">
        <pc:chgData name="Helen Howell" userId="e2147ebbe9dd9a14" providerId="LiveId" clId="{7C728B7F-4119-4C99-80C9-F71FF38FE1B6}" dt="2021-04-18T11:07:21.672" v="4901" actId="20577"/>
        <pc:sldMkLst>
          <pc:docMk/>
          <pc:sldMk cId="2028458969" sldId="302"/>
        </pc:sldMkLst>
        <pc:spChg chg="mod">
          <ac:chgData name="Helen Howell" userId="e2147ebbe9dd9a14" providerId="LiveId" clId="{7C728B7F-4119-4C99-80C9-F71FF38FE1B6}" dt="2021-04-18T11:03:53.307" v="4187" actId="20577"/>
          <ac:spMkLst>
            <pc:docMk/>
            <pc:sldMk cId="2028458969" sldId="302"/>
            <ac:spMk id="2" creationId="{0DB96C3C-24D9-4FE0-9AA7-7E812314AF80}"/>
          </ac:spMkLst>
        </pc:spChg>
        <pc:spChg chg="mod">
          <ac:chgData name="Helen Howell" userId="e2147ebbe9dd9a14" providerId="LiveId" clId="{7C728B7F-4119-4C99-80C9-F71FF38FE1B6}" dt="2021-04-18T11:07:21.672" v="4901" actId="20577"/>
          <ac:spMkLst>
            <pc:docMk/>
            <pc:sldMk cId="2028458969" sldId="302"/>
            <ac:spMk id="3" creationId="{3F1DB249-6631-4DF4-86E7-DC31545303B1}"/>
          </ac:spMkLst>
        </pc:spChg>
      </pc:sldChg>
      <pc:sldChg chg="addSp modSp new mod modNotesTx">
        <pc:chgData name="Helen Howell" userId="e2147ebbe9dd9a14" providerId="LiveId" clId="{7C728B7F-4119-4C99-80C9-F71FF38FE1B6}" dt="2021-04-18T11:16:25.931" v="5697" actId="20577"/>
        <pc:sldMkLst>
          <pc:docMk/>
          <pc:sldMk cId="3908762286" sldId="303"/>
        </pc:sldMkLst>
        <pc:spChg chg="mod">
          <ac:chgData name="Helen Howell" userId="e2147ebbe9dd9a14" providerId="LiveId" clId="{7C728B7F-4119-4C99-80C9-F71FF38FE1B6}" dt="2021-04-18T11:07:30.761" v="4915" actId="20577"/>
          <ac:spMkLst>
            <pc:docMk/>
            <pc:sldMk cId="3908762286" sldId="303"/>
            <ac:spMk id="2" creationId="{7ABDA4B0-2A15-4163-8610-6CB757196186}"/>
          </ac:spMkLst>
        </pc:spChg>
        <pc:spChg chg="mod">
          <ac:chgData name="Helen Howell" userId="e2147ebbe9dd9a14" providerId="LiveId" clId="{7C728B7F-4119-4C99-80C9-F71FF38FE1B6}" dt="2021-04-18T11:12:05.310" v="5199" actId="27636"/>
          <ac:spMkLst>
            <pc:docMk/>
            <pc:sldMk cId="3908762286" sldId="303"/>
            <ac:spMk id="3" creationId="{6A795B00-78B7-4861-82A9-015CE2DF77ED}"/>
          </ac:spMkLst>
        </pc:spChg>
        <pc:spChg chg="add mod">
          <ac:chgData name="Helen Howell" userId="e2147ebbe9dd9a14" providerId="LiveId" clId="{7C728B7F-4119-4C99-80C9-F71FF38FE1B6}" dt="2021-04-18T11:11:29.824" v="5188" actId="1076"/>
          <ac:spMkLst>
            <pc:docMk/>
            <pc:sldMk cId="3908762286" sldId="303"/>
            <ac:spMk id="4" creationId="{0F14A2A7-6EA7-4DB8-A799-7C469199CD1A}"/>
          </ac:spMkLst>
        </pc:spChg>
        <pc:spChg chg="add mod">
          <ac:chgData name="Helen Howell" userId="e2147ebbe9dd9a14" providerId="LiveId" clId="{7C728B7F-4119-4C99-80C9-F71FF38FE1B6}" dt="2021-04-18T11:11:29.824" v="5188" actId="1076"/>
          <ac:spMkLst>
            <pc:docMk/>
            <pc:sldMk cId="3908762286" sldId="303"/>
            <ac:spMk id="5" creationId="{2AA1EEDC-82CB-45F8-98E5-5030AC4C35B4}"/>
          </ac:spMkLst>
        </pc:spChg>
        <pc:spChg chg="add mod">
          <ac:chgData name="Helen Howell" userId="e2147ebbe9dd9a14" providerId="LiveId" clId="{7C728B7F-4119-4C99-80C9-F71FF38FE1B6}" dt="2021-04-18T11:11:29.824" v="5188" actId="1076"/>
          <ac:spMkLst>
            <pc:docMk/>
            <pc:sldMk cId="3908762286" sldId="303"/>
            <ac:spMk id="6" creationId="{C255737A-AD3C-4A58-988A-A400E5BFD0E7}"/>
          </ac:spMkLst>
        </pc:spChg>
        <pc:spChg chg="add mod">
          <ac:chgData name="Helen Howell" userId="e2147ebbe9dd9a14" providerId="LiveId" clId="{7C728B7F-4119-4C99-80C9-F71FF38FE1B6}" dt="2021-04-18T11:11:29.824" v="5188" actId="1076"/>
          <ac:spMkLst>
            <pc:docMk/>
            <pc:sldMk cId="3908762286" sldId="303"/>
            <ac:spMk id="11" creationId="{9807143E-6CFE-4A9D-B843-18FBD09BB2D3}"/>
          </ac:spMkLst>
        </pc:spChg>
        <pc:spChg chg="add mod">
          <ac:chgData name="Helen Howell" userId="e2147ebbe9dd9a14" providerId="LiveId" clId="{7C728B7F-4119-4C99-80C9-F71FF38FE1B6}" dt="2021-04-18T11:11:29.824" v="5188" actId="1076"/>
          <ac:spMkLst>
            <pc:docMk/>
            <pc:sldMk cId="3908762286" sldId="303"/>
            <ac:spMk id="12" creationId="{C9E08612-D396-4EAB-B48A-323EB9B1365D}"/>
          </ac:spMkLst>
        </pc:spChg>
        <pc:spChg chg="add mod">
          <ac:chgData name="Helen Howell" userId="e2147ebbe9dd9a14" providerId="LiveId" clId="{7C728B7F-4119-4C99-80C9-F71FF38FE1B6}" dt="2021-04-18T11:11:29.824" v="5188" actId="1076"/>
          <ac:spMkLst>
            <pc:docMk/>
            <pc:sldMk cId="3908762286" sldId="303"/>
            <ac:spMk id="13" creationId="{8DE65986-5DE8-4576-8B78-CB0F942C3EB7}"/>
          </ac:spMkLst>
        </pc:spChg>
        <pc:spChg chg="add mod">
          <ac:chgData name="Helen Howell" userId="e2147ebbe9dd9a14" providerId="LiveId" clId="{7C728B7F-4119-4C99-80C9-F71FF38FE1B6}" dt="2021-04-18T11:11:29.824" v="5188" actId="1076"/>
          <ac:spMkLst>
            <pc:docMk/>
            <pc:sldMk cId="3908762286" sldId="303"/>
            <ac:spMk id="14" creationId="{95E12C22-DCAB-4E0B-BFFC-4B10B832C7E6}"/>
          </ac:spMkLst>
        </pc:spChg>
        <pc:cxnChg chg="add mod">
          <ac:chgData name="Helen Howell" userId="e2147ebbe9dd9a14" providerId="LiveId" clId="{7C728B7F-4119-4C99-80C9-F71FF38FE1B6}" dt="2021-04-18T11:11:29.824" v="5188" actId="1076"/>
          <ac:cxnSpMkLst>
            <pc:docMk/>
            <pc:sldMk cId="3908762286" sldId="303"/>
            <ac:cxnSpMk id="7" creationId="{B311143B-A438-4E87-9BF3-534DC7BF4B90}"/>
          </ac:cxnSpMkLst>
        </pc:cxnChg>
        <pc:cxnChg chg="add mod">
          <ac:chgData name="Helen Howell" userId="e2147ebbe9dd9a14" providerId="LiveId" clId="{7C728B7F-4119-4C99-80C9-F71FF38FE1B6}" dt="2021-04-18T11:11:29.824" v="5188" actId="1076"/>
          <ac:cxnSpMkLst>
            <pc:docMk/>
            <pc:sldMk cId="3908762286" sldId="303"/>
            <ac:cxnSpMk id="8" creationId="{C170F827-6039-49D3-8F76-0934811709FF}"/>
          </ac:cxnSpMkLst>
        </pc:cxnChg>
        <pc:cxnChg chg="add mod">
          <ac:chgData name="Helen Howell" userId="e2147ebbe9dd9a14" providerId="LiveId" clId="{7C728B7F-4119-4C99-80C9-F71FF38FE1B6}" dt="2021-04-18T11:11:29.824" v="5188" actId="1076"/>
          <ac:cxnSpMkLst>
            <pc:docMk/>
            <pc:sldMk cId="3908762286" sldId="303"/>
            <ac:cxnSpMk id="9" creationId="{BA05127B-F2F3-44D3-852F-403F9C828160}"/>
          </ac:cxnSpMkLst>
        </pc:cxnChg>
        <pc:cxnChg chg="add mod">
          <ac:chgData name="Helen Howell" userId="e2147ebbe9dd9a14" providerId="LiveId" clId="{7C728B7F-4119-4C99-80C9-F71FF38FE1B6}" dt="2021-04-18T11:11:29.824" v="5188" actId="1076"/>
          <ac:cxnSpMkLst>
            <pc:docMk/>
            <pc:sldMk cId="3908762286" sldId="303"/>
            <ac:cxnSpMk id="10" creationId="{4F03ED3B-4148-415F-A889-19C53F7A425E}"/>
          </ac:cxnSpMkLst>
        </pc:cxnChg>
      </pc:sldChg>
    </pc:docChg>
  </pc:docChgLst>
  <pc:docChgLst>
    <pc:chgData name="Helen Howell" userId="e2147ebbe9dd9a14" providerId="LiveId" clId="{B9461EBE-AFC9-4BC2-97F7-F14B9784E67F}"/>
    <pc:docChg chg="custSel modSld">
      <pc:chgData name="Helen Howell" userId="e2147ebbe9dd9a14" providerId="LiveId" clId="{B9461EBE-AFC9-4BC2-97F7-F14B9784E67F}" dt="2021-11-07T11:01:46.073" v="0" actId="478"/>
      <pc:docMkLst>
        <pc:docMk/>
      </pc:docMkLst>
      <pc:sldChg chg="delSp mod delAnim">
        <pc:chgData name="Helen Howell" userId="e2147ebbe9dd9a14" providerId="LiveId" clId="{B9461EBE-AFC9-4BC2-97F7-F14B9784E67F}" dt="2021-11-07T11:01:46.073" v="0" actId="478"/>
        <pc:sldMkLst>
          <pc:docMk/>
          <pc:sldMk cId="1270180329" sldId="256"/>
        </pc:sldMkLst>
        <pc:picChg chg="del">
          <ac:chgData name="Helen Howell" userId="e2147ebbe9dd9a14" providerId="LiveId" clId="{B9461EBE-AFC9-4BC2-97F7-F14B9784E67F}" dt="2021-11-07T11:01:46.073" v="0" actId="478"/>
          <ac:picMkLst>
            <pc:docMk/>
            <pc:sldMk cId="1270180329" sldId="256"/>
            <ac:picMk id="4" creationId="{3EC478D9-6BB0-41F9-9835-D1AE914F9618}"/>
          </ac:picMkLst>
        </pc:picChg>
      </pc:sldChg>
    </pc:docChg>
  </pc:docChgLst>
  <pc:docChgLst>
    <pc:chgData name="Helen Howell" userId="e2147ebbe9dd9a14" providerId="LiveId" clId="{04BFF04B-FC8A-4C47-A9D4-1FE0349B27B3}"/>
    <pc:docChg chg="modSld">
      <pc:chgData name="Helen Howell" userId="e2147ebbe9dd9a14" providerId="LiveId" clId="{04BFF04B-FC8A-4C47-A9D4-1FE0349B27B3}" dt="2021-06-21T18:45:08.013" v="19" actId="113"/>
      <pc:docMkLst>
        <pc:docMk/>
      </pc:docMkLst>
      <pc:sldChg chg="modSp mod">
        <pc:chgData name="Helen Howell" userId="e2147ebbe9dd9a14" providerId="LiveId" clId="{04BFF04B-FC8A-4C47-A9D4-1FE0349B27B3}" dt="2021-06-21T18:45:08.013" v="19" actId="113"/>
        <pc:sldMkLst>
          <pc:docMk/>
          <pc:sldMk cId="383692642" sldId="300"/>
        </pc:sldMkLst>
        <pc:graphicFrameChg chg="modGraphic">
          <ac:chgData name="Helen Howell" userId="e2147ebbe9dd9a14" providerId="LiveId" clId="{04BFF04B-FC8A-4C47-A9D4-1FE0349B27B3}" dt="2021-06-21T18:45:08.013" v="19" actId="113"/>
          <ac:graphicFrameMkLst>
            <pc:docMk/>
            <pc:sldMk cId="383692642" sldId="300"/>
            <ac:graphicFrameMk id="4" creationId="{AA6EB1B1-78F0-4C55-9414-29401A39EC9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AD3E1-8BFA-48DD-9046-5F83914EC5A4}"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87C3A0-2162-4302-98C9-B5859F56EEDC}" type="slidenum">
              <a:rPr lang="en-GB" smtClean="0"/>
              <a:t>‹#›</a:t>
            </a:fld>
            <a:endParaRPr lang="en-GB"/>
          </a:p>
        </p:txBody>
      </p:sp>
    </p:spTree>
    <p:extLst>
      <p:ext uri="{BB962C8B-B14F-4D97-AF65-F5344CB8AC3E}">
        <p14:creationId xmlns:p14="http://schemas.microsoft.com/office/powerpoint/2010/main" val="2593763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Allow students to discuss their understanding of revision. I like to pre-warn students before a paired discussion that I will be doing hands down feedback (cold calling) so that they actually discuss and come up with ideas in case they are called on to share with the class!</a:t>
            </a:r>
          </a:p>
        </p:txBody>
      </p:sp>
      <p:sp>
        <p:nvSpPr>
          <p:cNvPr id="4" name="Slide Number Placeholder 3"/>
          <p:cNvSpPr>
            <a:spLocks noGrp="1"/>
          </p:cNvSpPr>
          <p:nvPr>
            <p:ph type="sldNum" sz="quarter" idx="10"/>
          </p:nvPr>
        </p:nvSpPr>
        <p:spPr/>
        <p:txBody>
          <a:bodyPr/>
          <a:lstStyle/>
          <a:p>
            <a:fld id="{3C62985B-4433-4125-8A4D-22C3C1044986}" type="slidenum">
              <a:rPr lang="en-GB" smtClean="0"/>
              <a:t>2</a:t>
            </a:fld>
            <a:endParaRPr lang="en-GB"/>
          </a:p>
        </p:txBody>
      </p:sp>
    </p:spTree>
    <p:extLst>
      <p:ext uri="{BB962C8B-B14F-4D97-AF65-F5344CB8AC3E}">
        <p14:creationId xmlns:p14="http://schemas.microsoft.com/office/powerpoint/2010/main" val="324313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 feedback from students before talking to them about the morphology of the word revision: this is designed to challenge their misconceptions about revision as a high-stakes and exam-focused activity. By breaking the word down as shown above (morphology), this helps build word consciousness as students begin to recognise familiar prefixes and roots in new vocabulary.</a:t>
            </a:r>
          </a:p>
          <a:p>
            <a:r>
              <a:rPr lang="en-GB" dirty="0"/>
              <a:t>This slide is based on best practice in vocabulary teaching according to Beck: start with a student-friendly definition and then explore the origin of the word (our brains privilege stories so this makes the meaning more memorable). Next, show examples of the word in use in lots of different contexts so that students develop a broad and flexible understanding. Finally, comprehension questions that allow students immediate practice with the target word.</a:t>
            </a:r>
          </a:p>
        </p:txBody>
      </p:sp>
      <p:sp>
        <p:nvSpPr>
          <p:cNvPr id="4" name="Slide Number Placeholder 3"/>
          <p:cNvSpPr>
            <a:spLocks noGrp="1"/>
          </p:cNvSpPr>
          <p:nvPr>
            <p:ph type="sldNum" sz="quarter" idx="5"/>
          </p:nvPr>
        </p:nvSpPr>
        <p:spPr/>
        <p:txBody>
          <a:bodyPr/>
          <a:lstStyle/>
          <a:p>
            <a:fld id="{93587580-BAAC-49E0-A026-6B980AA92D6D}" type="slidenum">
              <a:rPr lang="en-GB" smtClean="0"/>
              <a:t>3</a:t>
            </a:fld>
            <a:endParaRPr lang="en-GB"/>
          </a:p>
        </p:txBody>
      </p:sp>
    </p:spTree>
    <p:extLst>
      <p:ext uri="{BB962C8B-B14F-4D97-AF65-F5344CB8AC3E}">
        <p14:creationId xmlns:p14="http://schemas.microsoft.com/office/powerpoint/2010/main" val="536543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finish the lesson, students could make flashcards about revision and retrieval to practice using The Leitner Method with. Suggested questions: what is revision? What does the prefix ‘re’ mean and the root ‘vision’? How should we revise? What are the four stages of self-quizzing? What is a brain dump/knowledge splat? What is The Leitner Method? What is retrieval? What different retrieval methods can you remember? </a:t>
            </a:r>
          </a:p>
        </p:txBody>
      </p:sp>
      <p:sp>
        <p:nvSpPr>
          <p:cNvPr id="4" name="Slide Number Placeholder 3"/>
          <p:cNvSpPr>
            <a:spLocks noGrp="1"/>
          </p:cNvSpPr>
          <p:nvPr>
            <p:ph type="sldNum" sz="quarter" idx="5"/>
          </p:nvPr>
        </p:nvSpPr>
        <p:spPr/>
        <p:txBody>
          <a:bodyPr/>
          <a:lstStyle/>
          <a:p>
            <a:fld id="{E687C3A0-2162-4302-98C9-B5859F56EEDC}" type="slidenum">
              <a:rPr lang="en-GB" smtClean="0"/>
              <a:t>8</a:t>
            </a:fld>
            <a:endParaRPr lang="en-GB"/>
          </a:p>
        </p:txBody>
      </p:sp>
    </p:spTree>
    <p:extLst>
      <p:ext uri="{BB962C8B-B14F-4D97-AF65-F5344CB8AC3E}">
        <p14:creationId xmlns:p14="http://schemas.microsoft.com/office/powerpoint/2010/main" val="1732309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11/7/2021</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170798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9377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747050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9250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27399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06269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5192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879060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809361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35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11/7/2021</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506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11/7/2021</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280731251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2306AB6-9D65-4F8E-9FD7-C3F3A3DE3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284C940E-7A1D-418E-A9E8-C9852CA8E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1255" y="2996261"/>
            <a:ext cx="6310745" cy="3861739"/>
          </a:xfrm>
          <a:custGeom>
            <a:avLst/>
            <a:gdLst>
              <a:gd name="connsiteX0" fmla="*/ 5172027 w 6310745"/>
              <a:gd name="connsiteY0" fmla="*/ 351902 h 3861739"/>
              <a:gd name="connsiteX1" fmla="*/ 5173047 w 6310745"/>
              <a:gd name="connsiteY1" fmla="*/ 352987 h 3861739"/>
              <a:gd name="connsiteX2" fmla="*/ 5177471 w 6310745"/>
              <a:gd name="connsiteY2" fmla="*/ 352581 h 3861739"/>
              <a:gd name="connsiteX3" fmla="*/ 2969865 w 6310745"/>
              <a:gd name="connsiteY3" fmla="*/ 91462 h 3861739"/>
              <a:gd name="connsiteX4" fmla="*/ 2918830 w 6310745"/>
              <a:gd name="connsiteY4" fmla="*/ 95401 h 3861739"/>
              <a:gd name="connsiteX5" fmla="*/ 1957331 w 6310745"/>
              <a:gd name="connsiteY5" fmla="*/ 323658 h 3861739"/>
              <a:gd name="connsiteX6" fmla="*/ 413011 w 6310745"/>
              <a:gd name="connsiteY6" fmla="*/ 1429370 h 3861739"/>
              <a:gd name="connsiteX7" fmla="*/ 88087 w 6310745"/>
              <a:gd name="connsiteY7" fmla="*/ 2204577 h 3861739"/>
              <a:gd name="connsiteX8" fmla="*/ 109862 w 6310745"/>
              <a:gd name="connsiteY8" fmla="*/ 2159496 h 3861739"/>
              <a:gd name="connsiteX9" fmla="*/ 566286 w 6310745"/>
              <a:gd name="connsiteY9" fmla="*/ 1369352 h 3861739"/>
              <a:gd name="connsiteX10" fmla="*/ 1648059 w 6310745"/>
              <a:gd name="connsiteY10" fmla="*/ 484837 h 3861739"/>
              <a:gd name="connsiteX11" fmla="*/ 2969865 w 6310745"/>
              <a:gd name="connsiteY11" fmla="*/ 91462 h 3861739"/>
              <a:gd name="connsiteX12" fmla="*/ 3495357 w 6310745"/>
              <a:gd name="connsiteY12" fmla="*/ 893 h 3861739"/>
              <a:gd name="connsiteX13" fmla="*/ 3941913 w 6310745"/>
              <a:gd name="connsiteY13" fmla="*/ 37963 h 3861739"/>
              <a:gd name="connsiteX14" fmla="*/ 5299614 w 6310745"/>
              <a:gd name="connsiteY14" fmla="*/ 324201 h 3861739"/>
              <a:gd name="connsiteX15" fmla="*/ 6213700 w 6310745"/>
              <a:gd name="connsiteY15" fmla="*/ 666307 h 3861739"/>
              <a:gd name="connsiteX16" fmla="*/ 6310745 w 6310745"/>
              <a:gd name="connsiteY16" fmla="*/ 718092 h 3861739"/>
              <a:gd name="connsiteX17" fmla="*/ 6310745 w 6310745"/>
              <a:gd name="connsiteY17" fmla="*/ 786964 h 3861739"/>
              <a:gd name="connsiteX18" fmla="*/ 6223734 w 6310745"/>
              <a:gd name="connsiteY18" fmla="*/ 739515 h 3861739"/>
              <a:gd name="connsiteX19" fmla="*/ 5436559 w 6310745"/>
              <a:gd name="connsiteY19" fmla="*/ 427942 h 3861739"/>
              <a:gd name="connsiteX20" fmla="*/ 5314925 w 6310745"/>
              <a:gd name="connsiteY20" fmla="*/ 390465 h 3861739"/>
              <a:gd name="connsiteX21" fmla="*/ 5198564 w 6310745"/>
              <a:gd name="connsiteY21" fmla="*/ 357468 h 3861739"/>
              <a:gd name="connsiteX22" fmla="*/ 5826636 w 6310745"/>
              <a:gd name="connsiteY22" fmla="*/ 619266 h 3861739"/>
              <a:gd name="connsiteX23" fmla="*/ 6125359 w 6310745"/>
              <a:gd name="connsiteY23" fmla="*/ 778370 h 3861739"/>
              <a:gd name="connsiteX24" fmla="*/ 6310745 w 6310745"/>
              <a:gd name="connsiteY24" fmla="*/ 896973 h 3861739"/>
              <a:gd name="connsiteX25" fmla="*/ 6310745 w 6310745"/>
              <a:gd name="connsiteY25" fmla="*/ 3861739 h 3861739"/>
              <a:gd name="connsiteX26" fmla="*/ 974639 w 6310745"/>
              <a:gd name="connsiteY26" fmla="*/ 3861739 h 3861739"/>
              <a:gd name="connsiteX27" fmla="*/ 719986 w 6310745"/>
              <a:gd name="connsiteY27" fmla="*/ 3659957 h 3861739"/>
              <a:gd name="connsiteX28" fmla="*/ 299202 w 6310745"/>
              <a:gd name="connsiteY28" fmla="*/ 3177626 h 3861739"/>
              <a:gd name="connsiteX29" fmla="*/ 52873 w 6310745"/>
              <a:gd name="connsiteY29" fmla="*/ 2564820 h 3861739"/>
              <a:gd name="connsiteX30" fmla="*/ 21743 w 6310745"/>
              <a:gd name="connsiteY30" fmla="*/ 2457276 h 3861739"/>
              <a:gd name="connsiteX31" fmla="*/ 15788 w 6310745"/>
              <a:gd name="connsiteY31" fmla="*/ 2193035 h 3861739"/>
              <a:gd name="connsiteX32" fmla="*/ 1087523 w 6310745"/>
              <a:gd name="connsiteY32" fmla="*/ 695306 h 3861739"/>
              <a:gd name="connsiteX33" fmla="*/ 2765215 w 6310745"/>
              <a:gd name="connsiteY33" fmla="*/ 56158 h 3861739"/>
              <a:gd name="connsiteX34" fmla="*/ 3120078 w 6310745"/>
              <a:gd name="connsiteY34" fmla="*/ 15422 h 3861739"/>
              <a:gd name="connsiteX35" fmla="*/ 3495357 w 6310745"/>
              <a:gd name="connsiteY35" fmla="*/ 893 h 3861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310745" h="3861739">
                <a:moveTo>
                  <a:pt x="5172027" y="351902"/>
                </a:moveTo>
                <a:cubicBezTo>
                  <a:pt x="5172027" y="351902"/>
                  <a:pt x="5172027" y="352852"/>
                  <a:pt x="5173047" y="352987"/>
                </a:cubicBezTo>
                <a:lnTo>
                  <a:pt x="5177471" y="352581"/>
                </a:lnTo>
                <a:close/>
                <a:moveTo>
                  <a:pt x="2969865" y="91462"/>
                </a:moveTo>
                <a:cubicBezTo>
                  <a:pt x="2952701" y="89711"/>
                  <a:pt x="2935264" y="91055"/>
                  <a:pt x="2918830" y="95401"/>
                </a:cubicBezTo>
                <a:cubicBezTo>
                  <a:pt x="2586081" y="133611"/>
                  <a:pt x="2262146" y="210506"/>
                  <a:pt x="1957331" y="323658"/>
                </a:cubicBezTo>
                <a:cubicBezTo>
                  <a:pt x="1300170" y="565494"/>
                  <a:pt x="773488" y="924243"/>
                  <a:pt x="413011" y="1429370"/>
                </a:cubicBezTo>
                <a:cubicBezTo>
                  <a:pt x="241125" y="1667934"/>
                  <a:pt x="130650" y="1931482"/>
                  <a:pt x="88087" y="2204577"/>
                </a:cubicBezTo>
                <a:cubicBezTo>
                  <a:pt x="96253" y="2189777"/>
                  <a:pt x="103398" y="2174704"/>
                  <a:pt x="109862" y="2159496"/>
                </a:cubicBezTo>
                <a:cubicBezTo>
                  <a:pt x="227584" y="1883441"/>
                  <a:pt x="374053" y="1617978"/>
                  <a:pt x="566286" y="1369352"/>
                </a:cubicBezTo>
                <a:cubicBezTo>
                  <a:pt x="843916" y="1009789"/>
                  <a:pt x="1197929" y="710108"/>
                  <a:pt x="1648059" y="484837"/>
                </a:cubicBezTo>
                <a:cubicBezTo>
                  <a:pt x="2053957" y="281700"/>
                  <a:pt x="2497621" y="159899"/>
                  <a:pt x="2969865" y="91462"/>
                </a:cubicBezTo>
                <a:close/>
                <a:moveTo>
                  <a:pt x="3495357" y="893"/>
                </a:moveTo>
                <a:cubicBezTo>
                  <a:pt x="3633661" y="-4539"/>
                  <a:pt x="3787957" y="15693"/>
                  <a:pt x="3941913" y="37963"/>
                </a:cubicBezTo>
                <a:cubicBezTo>
                  <a:pt x="4403949" y="104770"/>
                  <a:pt x="4858161" y="195339"/>
                  <a:pt x="5299614" y="324201"/>
                </a:cubicBezTo>
                <a:cubicBezTo>
                  <a:pt x="5617945" y="417079"/>
                  <a:pt x="5925559" y="526685"/>
                  <a:pt x="6213700" y="666307"/>
                </a:cubicBezTo>
                <a:lnTo>
                  <a:pt x="6310745" y="718092"/>
                </a:lnTo>
                <a:lnTo>
                  <a:pt x="6310745" y="786964"/>
                </a:lnTo>
                <a:lnTo>
                  <a:pt x="6223734" y="739515"/>
                </a:lnTo>
                <a:cubicBezTo>
                  <a:pt x="5975170" y="615379"/>
                  <a:pt x="5710361" y="515015"/>
                  <a:pt x="5436559" y="427942"/>
                </a:cubicBezTo>
                <a:cubicBezTo>
                  <a:pt x="5396292" y="415002"/>
                  <a:pt x="5355753" y="402509"/>
                  <a:pt x="5314925" y="390465"/>
                </a:cubicBezTo>
                <a:cubicBezTo>
                  <a:pt x="5276307" y="379059"/>
                  <a:pt x="5237351" y="368468"/>
                  <a:pt x="5198564" y="357468"/>
                </a:cubicBezTo>
                <a:cubicBezTo>
                  <a:pt x="5414393" y="434473"/>
                  <a:pt x="5624129" y="521907"/>
                  <a:pt x="5826636" y="619266"/>
                </a:cubicBezTo>
                <a:cubicBezTo>
                  <a:pt x="5929344" y="669507"/>
                  <a:pt x="6029097" y="722388"/>
                  <a:pt x="6125359" y="778370"/>
                </a:cubicBezTo>
                <a:lnTo>
                  <a:pt x="6310745" y="896973"/>
                </a:lnTo>
                <a:lnTo>
                  <a:pt x="6310745" y="3861739"/>
                </a:lnTo>
                <a:lnTo>
                  <a:pt x="974639" y="3861739"/>
                </a:lnTo>
                <a:lnTo>
                  <a:pt x="719986" y="3659957"/>
                </a:lnTo>
                <a:cubicBezTo>
                  <a:pt x="556844" y="3515259"/>
                  <a:pt x="415052" y="3355506"/>
                  <a:pt x="299202" y="3177626"/>
                </a:cubicBezTo>
                <a:cubicBezTo>
                  <a:pt x="173197" y="2986301"/>
                  <a:pt x="89840" y="2778941"/>
                  <a:pt x="52873" y="2564820"/>
                </a:cubicBezTo>
                <a:cubicBezTo>
                  <a:pt x="46170" y="2528361"/>
                  <a:pt x="35760" y="2492390"/>
                  <a:pt x="21743" y="2457276"/>
                </a:cubicBezTo>
                <a:cubicBezTo>
                  <a:pt x="-12282" y="2369287"/>
                  <a:pt x="-34" y="2280753"/>
                  <a:pt x="15788" y="2193035"/>
                </a:cubicBezTo>
                <a:cubicBezTo>
                  <a:pt x="125343" y="1581179"/>
                  <a:pt x="505554" y="1091397"/>
                  <a:pt x="1087523" y="695306"/>
                </a:cubicBezTo>
                <a:cubicBezTo>
                  <a:pt x="1574397" y="363308"/>
                  <a:pt x="2138335" y="155961"/>
                  <a:pt x="2765215" y="56158"/>
                </a:cubicBezTo>
                <a:cubicBezTo>
                  <a:pt x="2882595" y="37419"/>
                  <a:pt x="3000997" y="24655"/>
                  <a:pt x="3120078" y="15422"/>
                </a:cubicBezTo>
                <a:cubicBezTo>
                  <a:pt x="3239161" y="6188"/>
                  <a:pt x="3356711" y="2250"/>
                  <a:pt x="3495357" y="893"/>
                </a:cubicBezTo>
                <a:close/>
              </a:path>
            </a:pathLst>
          </a:custGeom>
          <a:solidFill>
            <a:srgbClr val="9AA67D">
              <a:alpha val="91000"/>
            </a:srgbClr>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EC207EDC-F771-4128-90B0-908E1EC2183F}"/>
              </a:ext>
            </a:extLst>
          </p:cNvPr>
          <p:cNvSpPr>
            <a:spLocks noGrp="1"/>
          </p:cNvSpPr>
          <p:nvPr>
            <p:ph type="ctrTitle"/>
          </p:nvPr>
        </p:nvSpPr>
        <p:spPr>
          <a:xfrm>
            <a:off x="7004878" y="3732208"/>
            <a:ext cx="4574851" cy="1390218"/>
          </a:xfrm>
        </p:spPr>
        <p:txBody>
          <a:bodyPr anchor="b">
            <a:normAutofit/>
          </a:bodyPr>
          <a:lstStyle/>
          <a:p>
            <a:pPr algn="ctr"/>
            <a:r>
              <a:rPr lang="en-GB" sz="5200">
                <a:solidFill>
                  <a:schemeClr val="bg1"/>
                </a:solidFill>
              </a:rPr>
              <a:t>Revision</a:t>
            </a:r>
          </a:p>
        </p:txBody>
      </p:sp>
      <p:sp>
        <p:nvSpPr>
          <p:cNvPr id="3" name="Subtitle 2">
            <a:extLst>
              <a:ext uri="{FF2B5EF4-FFF2-40B4-BE49-F238E27FC236}">
                <a16:creationId xmlns:a16="http://schemas.microsoft.com/office/drawing/2014/main" id="{4FAC77FB-5FCF-4AF9-A78B-32032C877A64}"/>
              </a:ext>
            </a:extLst>
          </p:cNvPr>
          <p:cNvSpPr>
            <a:spLocks noGrp="1"/>
          </p:cNvSpPr>
          <p:nvPr>
            <p:ph type="subTitle" idx="1"/>
          </p:nvPr>
        </p:nvSpPr>
        <p:spPr>
          <a:xfrm>
            <a:off x="7010481" y="5586497"/>
            <a:ext cx="4569248" cy="555608"/>
          </a:xfrm>
        </p:spPr>
        <p:txBody>
          <a:bodyPr>
            <a:normAutofit/>
          </a:bodyPr>
          <a:lstStyle/>
          <a:p>
            <a:pPr algn="ctr"/>
            <a:r>
              <a:rPr lang="en-GB" dirty="0">
                <a:solidFill>
                  <a:schemeClr val="bg1"/>
                </a:solidFill>
              </a:rPr>
              <a:t>What is revision and how can we revise effectively?</a:t>
            </a:r>
          </a:p>
        </p:txBody>
      </p:sp>
      <p:sp>
        <p:nvSpPr>
          <p:cNvPr id="13" name="Rectangle 6">
            <a:extLst>
              <a:ext uri="{FF2B5EF4-FFF2-40B4-BE49-F238E27FC236}">
                <a16:creationId xmlns:a16="http://schemas.microsoft.com/office/drawing/2014/main" id="{72E0F698-EDF5-464C-B466-8D34B8AF17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9179" y="5344820"/>
            <a:ext cx="3994793" cy="27432"/>
          </a:xfrm>
          <a:custGeom>
            <a:avLst/>
            <a:gdLst>
              <a:gd name="connsiteX0" fmla="*/ 0 w 3994793"/>
              <a:gd name="connsiteY0" fmla="*/ 0 h 27432"/>
              <a:gd name="connsiteX1" fmla="*/ 745695 w 3994793"/>
              <a:gd name="connsiteY1" fmla="*/ 0 h 27432"/>
              <a:gd name="connsiteX2" fmla="*/ 1451441 w 3994793"/>
              <a:gd name="connsiteY2" fmla="*/ 0 h 27432"/>
              <a:gd name="connsiteX3" fmla="*/ 2157188 w 3994793"/>
              <a:gd name="connsiteY3" fmla="*/ 0 h 27432"/>
              <a:gd name="connsiteX4" fmla="*/ 2703143 w 3994793"/>
              <a:gd name="connsiteY4" fmla="*/ 0 h 27432"/>
              <a:gd name="connsiteX5" fmla="*/ 3289046 w 3994793"/>
              <a:gd name="connsiteY5" fmla="*/ 0 h 27432"/>
              <a:gd name="connsiteX6" fmla="*/ 3994793 w 3994793"/>
              <a:gd name="connsiteY6" fmla="*/ 0 h 27432"/>
              <a:gd name="connsiteX7" fmla="*/ 3994793 w 3994793"/>
              <a:gd name="connsiteY7" fmla="*/ 27432 h 27432"/>
              <a:gd name="connsiteX8" fmla="*/ 3328994 w 3994793"/>
              <a:gd name="connsiteY8" fmla="*/ 27432 h 27432"/>
              <a:gd name="connsiteX9" fmla="*/ 2783039 w 3994793"/>
              <a:gd name="connsiteY9" fmla="*/ 27432 h 27432"/>
              <a:gd name="connsiteX10" fmla="*/ 2237084 w 3994793"/>
              <a:gd name="connsiteY10" fmla="*/ 27432 h 27432"/>
              <a:gd name="connsiteX11" fmla="*/ 1531337 w 3994793"/>
              <a:gd name="connsiteY11" fmla="*/ 27432 h 27432"/>
              <a:gd name="connsiteX12" fmla="*/ 945434 w 3994793"/>
              <a:gd name="connsiteY12" fmla="*/ 27432 h 27432"/>
              <a:gd name="connsiteX13" fmla="*/ 0 w 3994793"/>
              <a:gd name="connsiteY13" fmla="*/ 27432 h 27432"/>
              <a:gd name="connsiteX14" fmla="*/ 0 w 3994793"/>
              <a:gd name="connsiteY14"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4793" h="27432" fill="none" extrusionOk="0">
                <a:moveTo>
                  <a:pt x="0" y="0"/>
                </a:moveTo>
                <a:cubicBezTo>
                  <a:pt x="285474" y="-22732"/>
                  <a:pt x="421546" y="-1893"/>
                  <a:pt x="745695" y="0"/>
                </a:cubicBezTo>
                <a:cubicBezTo>
                  <a:pt x="1069844" y="1893"/>
                  <a:pt x="1267051" y="4066"/>
                  <a:pt x="1451441" y="0"/>
                </a:cubicBezTo>
                <a:cubicBezTo>
                  <a:pt x="1635831" y="-4066"/>
                  <a:pt x="1865269" y="3287"/>
                  <a:pt x="2157188" y="0"/>
                </a:cubicBezTo>
                <a:cubicBezTo>
                  <a:pt x="2449107" y="-3287"/>
                  <a:pt x="2473776" y="-12720"/>
                  <a:pt x="2703143" y="0"/>
                </a:cubicBezTo>
                <a:cubicBezTo>
                  <a:pt x="2932510" y="12720"/>
                  <a:pt x="3023998" y="17286"/>
                  <a:pt x="3289046" y="0"/>
                </a:cubicBezTo>
                <a:cubicBezTo>
                  <a:pt x="3554094" y="-17286"/>
                  <a:pt x="3836668" y="10296"/>
                  <a:pt x="3994793" y="0"/>
                </a:cubicBezTo>
                <a:cubicBezTo>
                  <a:pt x="3993836" y="8431"/>
                  <a:pt x="3994444" y="14612"/>
                  <a:pt x="3994793" y="27432"/>
                </a:cubicBezTo>
                <a:cubicBezTo>
                  <a:pt x="3751330" y="45147"/>
                  <a:pt x="3618521" y="7232"/>
                  <a:pt x="3328994" y="27432"/>
                </a:cubicBezTo>
                <a:cubicBezTo>
                  <a:pt x="3039467" y="47632"/>
                  <a:pt x="2908653" y="25202"/>
                  <a:pt x="2783039" y="27432"/>
                </a:cubicBezTo>
                <a:cubicBezTo>
                  <a:pt x="2657426" y="29662"/>
                  <a:pt x="2373985" y="40038"/>
                  <a:pt x="2237084" y="27432"/>
                </a:cubicBezTo>
                <a:cubicBezTo>
                  <a:pt x="2100183" y="14826"/>
                  <a:pt x="1862145" y="31781"/>
                  <a:pt x="1531337" y="27432"/>
                </a:cubicBezTo>
                <a:cubicBezTo>
                  <a:pt x="1200529" y="23083"/>
                  <a:pt x="1153029" y="12124"/>
                  <a:pt x="945434" y="27432"/>
                </a:cubicBezTo>
                <a:cubicBezTo>
                  <a:pt x="737839" y="42740"/>
                  <a:pt x="371500" y="-18970"/>
                  <a:pt x="0" y="27432"/>
                </a:cubicBezTo>
                <a:cubicBezTo>
                  <a:pt x="226" y="18208"/>
                  <a:pt x="-648" y="12891"/>
                  <a:pt x="0" y="0"/>
                </a:cubicBezTo>
                <a:close/>
              </a:path>
              <a:path w="3994793" h="27432" stroke="0" extrusionOk="0">
                <a:moveTo>
                  <a:pt x="0" y="0"/>
                </a:moveTo>
                <a:cubicBezTo>
                  <a:pt x="233202" y="14567"/>
                  <a:pt x="387388" y="28518"/>
                  <a:pt x="625851" y="0"/>
                </a:cubicBezTo>
                <a:cubicBezTo>
                  <a:pt x="864314" y="-28518"/>
                  <a:pt x="1027047" y="-26118"/>
                  <a:pt x="1171806" y="0"/>
                </a:cubicBezTo>
                <a:cubicBezTo>
                  <a:pt x="1316566" y="26118"/>
                  <a:pt x="1639655" y="-2490"/>
                  <a:pt x="1917501" y="0"/>
                </a:cubicBezTo>
                <a:cubicBezTo>
                  <a:pt x="2195348" y="2490"/>
                  <a:pt x="2328758" y="19053"/>
                  <a:pt x="2543352" y="0"/>
                </a:cubicBezTo>
                <a:cubicBezTo>
                  <a:pt x="2757946" y="-19053"/>
                  <a:pt x="3028913" y="23876"/>
                  <a:pt x="3169202" y="0"/>
                </a:cubicBezTo>
                <a:cubicBezTo>
                  <a:pt x="3309491" y="-23876"/>
                  <a:pt x="3706249" y="-31775"/>
                  <a:pt x="3994793" y="0"/>
                </a:cubicBezTo>
                <a:cubicBezTo>
                  <a:pt x="3993438" y="9524"/>
                  <a:pt x="3993591" y="13975"/>
                  <a:pt x="3994793" y="27432"/>
                </a:cubicBezTo>
                <a:cubicBezTo>
                  <a:pt x="3717302" y="841"/>
                  <a:pt x="3475105" y="20835"/>
                  <a:pt x="3328994" y="27432"/>
                </a:cubicBezTo>
                <a:cubicBezTo>
                  <a:pt x="3182883" y="34029"/>
                  <a:pt x="3048913" y="25304"/>
                  <a:pt x="2783039" y="27432"/>
                </a:cubicBezTo>
                <a:cubicBezTo>
                  <a:pt x="2517165" y="29560"/>
                  <a:pt x="2371663" y="19960"/>
                  <a:pt x="2117240" y="27432"/>
                </a:cubicBezTo>
                <a:cubicBezTo>
                  <a:pt x="1862817" y="34904"/>
                  <a:pt x="1771642" y="53179"/>
                  <a:pt x="1451441" y="27432"/>
                </a:cubicBezTo>
                <a:cubicBezTo>
                  <a:pt x="1131240" y="1685"/>
                  <a:pt x="1013354" y="33667"/>
                  <a:pt x="825591" y="27432"/>
                </a:cubicBezTo>
                <a:cubicBezTo>
                  <a:pt x="637828" y="21198"/>
                  <a:pt x="270465" y="28145"/>
                  <a:pt x="0" y="27432"/>
                </a:cubicBezTo>
                <a:cubicBezTo>
                  <a:pt x="-800" y="16780"/>
                  <a:pt x="-583" y="1291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0180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6079724" cy="1143000"/>
          </a:xfrm>
        </p:spPr>
        <p:txBody>
          <a:bodyPr>
            <a:normAutofit/>
          </a:bodyPr>
          <a:lstStyle/>
          <a:p>
            <a:r>
              <a:rPr lang="en-GB" b="1" u="sng" dirty="0"/>
              <a:t>Timed-Pair-Share...</a:t>
            </a:r>
            <a:endParaRPr lang="en-GB" dirty="0"/>
          </a:p>
        </p:txBody>
      </p:sp>
      <p:sp>
        <p:nvSpPr>
          <p:cNvPr id="3" name="Content Placeholder 2"/>
          <p:cNvSpPr>
            <a:spLocks noGrp="1"/>
          </p:cNvSpPr>
          <p:nvPr>
            <p:ph idx="1"/>
          </p:nvPr>
        </p:nvSpPr>
        <p:spPr>
          <a:xfrm>
            <a:off x="1820661" y="1997409"/>
            <a:ext cx="8248502" cy="2316636"/>
          </a:xfrm>
        </p:spPr>
        <p:txBody>
          <a:bodyPr>
            <a:normAutofit lnSpcReduction="10000"/>
          </a:bodyPr>
          <a:lstStyle/>
          <a:p>
            <a:r>
              <a:rPr lang="en-GB" dirty="0"/>
              <a:t>What is revision? How do students revise? Why do students revise?</a:t>
            </a:r>
          </a:p>
          <a:p>
            <a:r>
              <a:rPr lang="en-GB" dirty="0"/>
              <a:t>5-7 seconds think time</a:t>
            </a:r>
          </a:p>
          <a:p>
            <a:r>
              <a:rPr lang="en-GB" dirty="0"/>
              <a:t>Partner A share your answer for 30 seconds while partner B listens and questions</a:t>
            </a:r>
          </a:p>
          <a:p>
            <a:r>
              <a:rPr lang="en-GB" dirty="0"/>
              <a:t>Swap roles</a:t>
            </a:r>
          </a:p>
          <a:p>
            <a:pPr marL="0" indent="0">
              <a:buNone/>
            </a:pPr>
            <a:endParaRPr lang="en-GB" dirty="0"/>
          </a:p>
          <a:p>
            <a:endParaRPr lang="en-GB" dirty="0"/>
          </a:p>
        </p:txBody>
      </p:sp>
      <p:sp>
        <p:nvSpPr>
          <p:cNvPr id="5" name="AutoShape 4" descr="data:image/jpeg;base64,/9j/4AAQSkZJRgABAQAAAQABAAD/2wCEAAkGBhQSERUTEBQVFRQUGBcaGBUWFxobGBccHRwdGhkZFxgaICcgGBojHhkYHy8gJCcpLCwtGx4yNTAqNSYrLCkBCQoKBQUFDQUFDSkYEhgpKSkpKSkpKSkpKSkpKSkpKSkpKSkpKSkpKSkpKSkpKSkpKSkpKSkpKSkpKSkpKSkpKf/AABEIANkA6AMBIgACEQEDEQH/xAAcAAEAAgMBAQEAAAAAAAAAAAAABQYDBAcCAQj/xABIEAACAQMCBAMFBQMKAwcFAAABAgMABBESIQUGEzEiQVEHFDJhcSNCYoGRUpKhFSQzQ1NygqKxwWODkyU0RKPC0vAIFnOElP/EABQBAQAAAAAAAAAAAAAAAAAAAAD/xAAUEQEAAAAAAAAAAAAAAAAAAAAA/9oADAMBAAIRAxEAPwDuNKUoFct9tfAtAt+KRq5a0dBKEkaNniLeTodSkMcZHbWT5V1KoC747YXaSWpuraTqq0bRrNGWIYYIADZzv+RoIDgfMd1PbLccNkiv4exhnPRukI7o0q5jLD8SLkYOps5OzP7WLSBCb5Z7SUA5glifUxH9m6gpICexDfXFcW5Yh4lwri08FlG87Q56sKg6ZohgqxHkSGUqe4LY3yQe+8C45acXtA6qksTbPFIoYo3mkiHIBH8e4oK5A3E+LASpIeG2TjKBQGupVPZmPaIEbjG/12Nbaex6ybe5e6uW/amuZCT+4VrZk9nKxb8OurmyI3EaSGSDPzglyuPkCKmOX+LvJrhuAq3UGBKq50sD8Esed+m4BI9CGXcrmghovZNw+PeFJ4W8mjurhSPp9pXtuWr633sr5pQP6m+AkDfSdAsi/nqq3Vxn2me26a0u3tbJI/ssCSWQFssQCVRQQABnBJzvntjJC1ye1HoulvdWN0l4+QsMYR1kwM6opSyqy/oR6Vmbmnirn7LhGlfJpruJT+aKCR+tQXKvMn8swR2/FIFR50ea3miJGek5RmjJJaKZGAOxOQfTY2rlvjsizNYXxzcxrqjmxhbqLt1APuyL2dPI7jY7Bqjj3Fxu3DIG+S3qg/5kxXoc7XUYzc8Ku1+cDQ3H8EcN/CrhSgrFn7SLB26bzdCT+zuUaBvp9qFBP0Jqyo4IBByD2I7H6VivLGOZSkyJIh7q6hlP1DZFVp/Z7HES3DppbF9zpiOqAk/tW75T93SfnQWylVA81XNntxSEdIf+MtgzRD5zRbvD8z4lye4q02l2kqLJE6ujDKuhDKw9QRsRQZqUpQKUpQKUpQKUpQKUpQKUpQKUpQRd9zRaQSiKe5gikIBCSSKrEHsQGI9DVf5l9lfDuIKXMSpI+4ngwpJPmQPC+fPIJ+dSXOnI1vxOHp3C4Zc9OVfjjPyPmD5qdj9QCKNwXlaO3ufc5UlsJnGYbu0uZVhuiO4ETkqkgGCYyG88bYJDnXM3L/EOXboSQTsVlQolwqjDDzjdW1BWGAQN/Ig7HFd5L53n4bcieE5B2kjJ8Mq57N6HuQ3cH5ZB7vzL7POJXVm1tLxCG4DaT9rbBCCpyCskZJB8s6TsT61yPi3sS4pBkiATKPvQurfopw5/doP0fyrzVBxC3W4tmyp2ZT8SN5o48mH8RgjINa1zhOKwnsZ7WdT8+lJEyfoJpf1r82crcw3vBLoSGKWMNgSwyqyCRfTxDZhvhvL5gkHufD+aIOJcR4fLZyB1SC8eRfvx6ugoWRfunOfkcZBIoOg1zXmfkpOvM09gb62nfrDosFuIJSqrIBl0LxvoVtm2Ocjsa6VSgpPK3KZ60VzJALSO2jeO0tFYExq+8kkzKSDI/wCyCcdySx22/aNwsva+9Q4W5sSbiFjt8AzJGT+y6BlI+npVrrxNCrqVcBlYEMpGQQRggjzBFBh4ZxBZ4Y5o90lRXX6MAw/ga2awWVmkMaRRKFjjUKqjsqgYAH5Cs9ApSlAIqo33KUls7XHCCsTk6pLRs+7T+uAP6CU+TrsfvA7mrdSgheW+aY7xWADRTxHTNbybSRN+IeanuHGxH6Caqt81cqmcrc2jiG+hH2cv3XXuYZgPjib9VO49Dm5R5pF7G2pDFcQtouIG+KJ//Ujd1bsR9DQT1KUoFKUoFKUoFKUoFKUoFKUoFRnMnCUubaSORdXhJXuCrgZRlYbqwOCCNxUnVZ5647LDCkNoA15dsYoAeynGXlb8Ea+I7HfT60Fc5F5j4pJw2G5McN6HVsDqGGfwuyEHKtHIfD3ynzydzM3d/wAZkUdC1soCf7a4kkx+UcajP5mtX2UWb2kM/DpmDSWcpwQMBopR1I3A8snqDHkQRV6oKLNyzxa5QpdX9vEjbMtvbaiQfINKfD9cZqT5I9nttwtGW2DM8mNcshBZsdhsAFUZOwHnvmrPWgOLKplEvg6RBJPYo3wyZ8lzlSfIq2dt6DfpSlBjSdSzKDuuMjzGRkfl8/r6VkrXFkOqZQSCUCMPIgEsufmNT/vGtigUpWGW6CuiEMS+rBCkqMDPiP3flnvQZqV81DOPP0/+fQ19oPE0mlSwBbAJ0rjJx5DOBk/Wqzdc0XuPseFXDHP9ZPaxjHqSJHIPyxVppQaHCb2WSLVcw+7v5p1Fkx89S7VRfaBxCG1mTidpPB7xDhJ4OqgNzBnxJjO8i/Ep77eeAK6DecPjlGJY0kA8nUMP0IrRblGyPe0tv+hH/wC2g2ODcahuoVmt3V0cAggjIyM4Yfdb1B3Fb1R/DuX7a3Ja3t4Yi3cxxIhP1KgZqQoFKVq33FIYRmeWOMeruq/6mg2qVXf/AL/tCcRtLKf+Dbzyg/Ro4yv8ayRc4xdWOOSO4iMzaY2lgdVdsFtOrB0thWOGx2PpQT1KUoFKUoFKUoFUvlmQXfELy9O8dufdIPQaMNcOB2OpyFyPJKnua+Me6WVxcbZiidlz5sB4R+bYFRPs9s/dOFWiN8TojNnuWlPUbPzGs/pQavN00lu0PFraN3CR6LmEDxvbthwwH7cTeLHoz7gVcbS6WWNJEOVdVZTjGQwyDg9tjX15gACexKj94gD/AFrJQKw3Nvq04YjByRsQwwQVYHyOf1A+hzUoMFlZrEgRM6V+EZ+EeSj8I7AeQwOwrPSlApSlArHLcKpUMQC50qD946S2B89KsfyNZK0IZBLI4ZRmCQaT6ZiU5+uJHFBF21xHJxWbxjqW9vGmgdx1GMjlvlhYceni9TVjBrkPD4YxccxpbI6ydFs6n16nZJzlPCCoJZfDk4x38q6nwu7WSGJkIw8aMv8AdIBB+m4oNulKUClKjOYDEsRee4Nsi4zKJBGBnYZLeHv60EnUVdc12cTlJbq2R12KvNGrD6gtkVB8s8Yd7gLBc+/2rB9UxVA0DrgqpljCpKGBIwF1AgEkg7Wa/TClliEr+Q8I/Vm7CgcO4vDcAtbzRSgbExurgH0JUnFadzx/DlIre4lcd9Mehf8AqTFEI/uk1ocJ5bcXzXsqwxMYukIocnUCwcvLIVXW3hAA07DO5ztNXttI26SFMDZVCjUfxMytgfQZ+tBX5uY7j3mG3mt5bcTlwksbRSglVLlXJ/o9gTnS2fI1Nx8MiibrOSzqD9rK5JUHvp1HTGD56QAajLbl641F3nVGIxqiQvKB30iWdnGMgHCxqM+XbGK95RsEKveL7wxOFN07TFifJI3JXP4UUfSglrXme0lfpxXNu7n7iTRs37oOak6oXNPLFrcWzxpaQW6Y/wC9yokAg3+NAMSah5A6FPmcbVKLzazKEsba4u8ADrMBDEcbZ6s2C+e+UVhQWmlUjjXM/ErWM3E1raNChQPFFcSNN4mVQFzEqs2WHh8/LvSgu9KUoKL7Y8vYJbDvd3NvB+8+r/0VJ8x3oGiOPYxiY4/uw9NR+9PF/CtD2gDVdcJT1vQ/7kbH/esM8hacsfuy4P0e+RCD/gtDQT/FrjqRRoDjqTiPbyAZt/0TNZrZxbyQWwPgW3OCf+GYo13+euqrw67ZxbA/28IP1PDnmP8AmbNZryfEFnLnOLIsSTucPaOT8zpVjQXZLpS5QHxAZ/LJH+oNZarEViZbyXdgkTkEqcHP80nQH5EiQH5EjzrfsZ/55MgbUrxxyL4sjILxSBfIY0x5A82NBMUrW4dbtHEiO2tkUKXPdsbAn5kd/nWzQKUpQK8iIAkgDJxk43OO2fWvVDQc3RDa8YuWRRquMAAnCsZYVMJY+Q6tpcJ9ZV9ayRzPBaQ3NsrSQ2mXjxuzWjbS2zDPhlhwMA9+gg76gNjnSyMimfxLJbgpPoGX6RYSR3EYG7NFIiTqPwSp3zUfwjmN7UyTkK0Dtm6RCWW1mYZ95jxktZzjEmoZxkt31AB0azvEljWSJg6OoZWHZgRkEVmrl3CXPTlWy6nuzNqktY2BueHTE6xJbqNp7dm8YQZDDdNQYrVmtOeQiartCEGxuYVaS3yMZ1gZkt233WRQFO2o96C1E471rreROzRh0Zl2dMgkZ/aXuPzqv8yc1WSwA3gWSynAAnA6sDHJwraMlTkZDYxkdwRUJYcu2d6pbhvEJCqYHTLJdRx57fZXKuyA48ivnQZubuX5Ybm2vLKMSdOVQ0KQooVGUrI7OmJGwDkL4xnHhOKuKX0UpMQfx6clMskgXtq07Oo8s7VAcP4BfW/9HNZOPPNq8Rx/gmK/5akf5JXqJc3b+OHUU8YEcZddDFSVU4IOMMSOx7gYCL4nwu1ik0G2MrEZy7zSf6dRh+YFaVrwodVLq1cQwxOeolrJPOZiMgwtBp0JgkZOksMfd71K8a5kilVobe4jLEbmCdesu/3VRJG3xjZc71W+X+Ne5JLAG60sszyfau3VwwAAZEVrmZhp+IwptgbYBoLfc8xOFDCHpr+3cypCv8Nb5+RUVm4LxbrKS+ksM+JFk6YHykdQG+eKq9pfdF4+qywAkEIsccTSD0WEia4lJ8/6Mn5V443xiKefQIpZ2GD0Gy7fL+aZCRevUutONsBvIJfmLne2hhM2j3iOI5Mi6OmpHbTLIQrPnYLGWbJ7VBRcyXfFUAsG6CsBqkQZWLIydc5GHcZ/ooRttqlTOK229nnv0iTcVVSse8dqjFgu39bLtq/uRqieuvvV4t7dY1CRqqIowqqAFA9ABsBQVrlb2c2tkdYDTTsdTzzMXdm/aGdlO53Azg9zSrTSgUpSgpXP/hu+EuewvNOfm8bgD88V845aNG0wiVmLdIjAPxNJdS4/edR+Yrz7W7hYrW3nb+ovbWT919/8pNXGJH1uWIKELoGNwd9WT5g7fxoKdwm2xKDjZL2H8h/JqIP4virLYWCw2sSShW6EQUkgHZU0tjPqBX234ViSZmwRLLHIvqCqIm//AEx+tSDoCCCMg7EetBTr8FrySNWIS4WInBIBEsFzHv8AnDF+tYeHTNlJIjhmMgAPYe9RLPk//sIV/Mit3miyaAJNChMcEXjAOSFhkjlXucnwJMudzlx6k1lj4OypdJGo6gfqQMezDV7xGpPbSJmlX5LQSfC+INKyyAfYzQxyJ6qxzrU/k0ePmGqUqH5dUp1YWUqEkZ0yPuS/aAenhZpI8eWgeoqYoFKUoFRt/wAUZWaONC0qoJFQ4HVUHDiNs41DYb4wWTOzZqSrG8CkqxAJXOD5jIwf4UEfwlNarJr1jfpudmMZ30SA76lPh33yoJ3LCtS15SSKbqQnQozpUfcBOWiHk0DElgh+Bs6SAcCdVAOwAyc7evma9UHO7XjlhBM0kcKmBT/TwAv7q2+tJoAOpaqSCdhoOdwDufPEua+ETzu4uGSZAE95heSJGyMqrXCfZMPQSEgb/Orhxfla3uWEkiaZl+GeNjHMv92VCGx8iSPUVV7rlKWKdTi2uBJqHVkDW1zsNWl7i2XEgwGO6Dse9BFWj3ypqs/fpImJbTKvDrqJ8nJw0c8bbnfZjWvY3peXRe8BCE/+Jit3Hn59GN3X12c/WugWHKlrGNUUSozDJeNmDHPrIpDOPmaiVtLkyO8EabO6Dq8QvDkKSATFpKgkYbY7Z70G5wyxW1kcxvdujDAgZZpEU5+JXl1FT3GAwXftWvx6OS6+z6UvqEdrML9fGsrg7ncLneoO5s+ITxyEvaB064ELe9S5MRKn45QhDeEjKdmFQvJZu5OKtaSXBS292S5At4YbfXrEeFcxpq2LsNmz4fLOKDe4ny1LHhXh1D9jN9eqf+WOhbr9DtXrh3Ll8y6I4pYo9/DJJFZQjPpBYBpW89nlFdQiiCgAZOPUlj+ZJJNe6Cm8M9nYUHrzHDfFFap7tG23aR0Jnl/xynPpVo4bwqG3QR28SRIPuooUZ9cDufn3rapQKUpQKUpQKUpQQnO3L4vbC4tvORDoz5OPFGf3gta3KnHmnsLOfYh0AnJ2KFVKudz5SJgj0JPlVkrn1naBZ+JcJkOlLpJLiA/gnUpOq/3JMsAPJqDoANfapPs/5tS4t7YIHVcPbkSEF1lgAIDEAeJ4wznYY04qw8QvOhMHYnQ8bAj8SAyDA9SnVP8AgFBKEUC42FYbWctqyuAGwpDAh1wCGGOw3xj5Hyway6xnGdzk4+mM/wCo/Wg9UqNubh47iMlswyjRpwPBIMsrZ74calOT3VMfEcyVApSlApSlApSlAqucfvikyavhTpyqcdhr6M+T6BJlb9asdRfH+FCaKT9owTRj6SAZ/iin8qCE4JxvoLolyVRYUz+JZmtJGz6DTEx/vGtiK9HXfSQQbqIgjsVktgAR65IJpZcD6y9ViNEyswA+6JVgkOfmJI2P+Ko82fSuFiU5CSWKg+oWOQZ/RaD7DeBrxHX4Xnjk/wCXPZso/wDMhBqN9l7C4u7y6AOmNLa0Qn1hjzN+Wsrivv8ALMdlai6uFJSO0sCMdy69cKB9TpH+KpH2QwhOHCNlKTpLKLhWGGEpbUc/4GQj5EUF2pSlApSlApSlApSlApSlAqg+1vh8qQw8RtR9vw9+pj9qJtpVOPLGCfwhqv1eZIwwIYAgjBB3BB7gjzFByi3vEe6Wa0IWHiyLPAx7R30G5R8fD1FBVvNiGA71cOOcchltoSzGFp3VYXdciG5U5RJcfCQ6lCDscMud6rPBOCHhPEGswA9jekyWok3WK4TxdIt93IHhbv4Vxkg1etMF/bOkiao31JJG2zKynDK2PhdWGxB8gQexoIjl+zuVgGjwFEdEjdiQBs0Kt84jrgJ21ABs9q+cY4q5ZJIlYmMq4T7xypOj/mJ1YxnYSxoPOrVFHpUAktgAZPc/M48zXgWSZyEXO++B5tqP+bxfXegrKXoeM27u7pKEe2uFGs6HIMbk9y0MhjBbfZombuxGblzmN3SVZwqyRajgnAGDiRC3oj5Gf7NoWPx1YY7RFxpVRgkjAAwWyWI+Zyc/U1pcS4cCGkjjVpO5Gw6vh0sjHz1IAu+2yZ+EUGyS0kWRqiZlyNQGpDjI1DODg9xnBqHsuKSFxIVIGrpXMXcwyDGmRfWNgV381aNtsNmehj0qAM4AA3OT+Z86x+6L1OoNmKhW/EASVz9Mtj+8aDPSlKBSlYprpUxrYLnOMnGcAsf0AJ/Kg+3M4RGc5wqljgZOAMnA8z8qMdSnHmDXtWyMjsexqpcP4yysex1tEQD+zNdXG4+YjGr8qCz2Nv04kTbwKq7dtgBt+laF5wvMyyf8WNvyVHUfxY19u+KfaWwjbaSRgwwN1EEj7+m/TP6etVqXnr3LhSXl3qkad3MKADUwkaR7dD2wBHoBPfbzoIrmeziu5LXhLSBBDCs90wYAqsSERLv6u+ojyUZ86hbX2jpBxglSAbyNI7mB9SCG7jGhdTFcaCcJqGdtz8Ir7d8TS1sZTcI0l/FOZrrGG1yHAkib/gtbTMq4yAA5A8Bqqc4crC5RLhHLSKFhaTzmAQSWspGcl5rYgfOSLT3ag/RHCeJLcQpKnZxnB7qezI3oysCpHkQRW3XMuTuP9BYpWY9CcpDdajnoXYVVE5YbGK4GhtfYlkb77V02gUpSgUpSgUpSgUpSgUpSgjuP8Cju4Ghlzg4Kupw8bjdJEb7rqcEH/bNVfg/FZIbhkusLdKo6wUYS7iXZbqEf2iDZ0G+Nt9MeLzUVzDy7HdxhZCyOh1RzRnTJE/k8beR+XYjY0EmjggEEEHcEdiPUGvVc/wCB8z3FhMtjxcIFY6ba9RQkMvpHIo8MUny2B/QnoFApWKR2DKAuVOdTZ3U9xt5g7jbcHG2MkZaBSvgNGcDGT37fPz2oMd1dLGjSSEKiKWZj2CqMkn5AAmvttcB0V1zh1DDIIOCMjIO4PyNUv2ncR1cNYwy4SV0hkGknKvIscik943GWG/4hjOMWrgt31IQ3nqkU/VXZCP1U0G9UdxHhqyywlyuI+oSh+9qQxkY81w5z+Ve+O8T92tp5yM9GKSTHroUtj88YqG5T4bMzve3MjZuVVo7c7rbIQPADndmCoWwANQOPUhZ6pXGLBsymIY6bCNfQYtmSIf8AVuf4VY+YOBrdwGCRnRGZCTGcMdDBwM4OASoB+WaieaOI29mevdyhI8DQgyXlk6iOQqDdz9lGBjtk5wKCMuGSKOS6nYpBGl9lxuV1ypFEVHmenHt65rBy5w6a/b+UGAijSN04bAy7RKRpFxIp7uwAwOwX1yDWny3yTPfNDc8WTpxRRxrFY6iQxTJEtyOxclmOjG2cHzB6dig4Lw+/jubprgEJgPFcwT7kNGcozbksqxPLExO5hgn8zW1wN7cC64fKZIvd9UZLgh1tzJ1YJc7ZktZnOW+HSzMCQNpziHswccTup4UI95BeC4RoyLabAYmWN8FlZg4OnUCsjAr5iKuuVuN3zxLPDbWrwxyQtdKUIlicaShiXVkYzjZQMn4c0H2y4ZLaQmGULcz9Flu7RUZTPa6yqyQns8sJZguO8bIMAhcXX2T8fa6sPGxkMEskIlYYMqpjQ7D9oqVB+YNafKXs8uLc2r3V2ZPdoZotAG4EmBhJhpbQNClQwyu+D2xdeHcMjt4xHAgRBk4HmTuST3ZidyTkk96DapSlApSlApSlApURzbxZ7WzmuIhGWiQviUsFIG53UE5x2Hmcdq5XD/8AUMYpFW6t0dGVGLW5kUrqGoDRMo1HBB2ONxgmg7XSqvwn2m8NuSoiu4gzAYVzobfyw+Mn5CrRmgUpSg1uIcOjnjaKdFkjcYZGGQfy/wB/Kufcc5Y4lZgHhbi5ijz04Z3Imh/DHLqHWi7fZyE7AAZOCOlUoKty57QILgLHcfzW7wA9rP4HDfg146inuCudvSp684cshUkkYDKRnwurDDI69iOxB7gjY4JB8cY4FBdR9O6iSVPR1Bx81PdT8xg1xj2i38/BJ4IeFXdx9sCfdpSJlQZCoI+oCwDHUMfLvQdUi4DJEkmGMoJxjUyySRgDSDJkHrpuqy5BZQgY5GsV3iMUmgs0hdTgJMzGMMVPhjuCB/NrpG2WcKAT4WGcKZC4u+LdACWys59cYEkaXLxsSV8Y8aaR5j4j9arcnGeKQav+yp3GAuGljm6yYAKT6CdbKMhZfiI0hg25ISPGeGy39pc2qS6LrSMsFC9XGCi3MRH2MvhA1rscBkJXwLi5d5v0GOUnFvMWmIPZFnZRMc+sF3qV/wBlLgE/DUZa8bnSaKSPhF/he0brvCMdoJ8hukT3hfKdsacYPniNpOWmkl4fPb2MuZGIaKSW3mYMsk6QoSXhdDiWMg6gWOO+Q6hzDwz3m0uIAcGaKSMH0LqVB/LNVjhvPVvcWKPNOlq6SRxXCyt09EiYaWIFsZ1BGAwexPmCK0uSePzWlrGt/LFPa50w38LF0CjZFudvs9tg5yB2YggFt7jfKYE5vbWKK4WXS1xauEZZsAhZ4GbwpOqkjfAcHcg70Grae0K44j4OEWx09mvLjKwJ66FHimYem2/fapXgHs/jhm96upHvLw/18oGE+UMY8MS/TfvvvVohUBQFGBgYGMYHpjy+le6BSlKBSlKBSlKBSlKBSlKBSlKCo8Q9ofCpA8EtzFKpUh0CtIpXz1aVIxVA555d4JNGt5byxbTWqSCKUaenqWNh08nRiMHsB8NdW4vzBaWIBuZYoOoSRkgFyPiIA3bGRk/OqHxb+R7tm93sEu5dyzIvu8YwNRMs7aF7bnGpseVBHPwLiPE2gNzDGbHpCVEzGFZzCJI0IB1JGJCI8gZKg57kmO4hZNZcQtba6BZTZPJMtrLJbxakaR2dUiKjKxRYwAupiM/KyxX3FIMQ2wsVihimMcMYmm8UWhhbPK5Uh2R8qQMYXtjetLqSX1xa+9IomaO9t2lj/oiZYxNCo8wWgbUM98t5g4Dbtpb6CeQQX0awxozGO71zqrIq9TEpYS6dQuABqbAhPqMYY+cuLMFnt2tLqM9PMQikhLawWAVnbwkRr1CXIAVlO+cVt8VitLZ7iHiE4RriCYKVyzn3ia5Z1RACzMoljAwP96juIcYitlZmsuIJZiCWKaUwiPBdLaBHRJHDKAkGncAjV50EjL7XLkAf9lvnpiRg1zGuFMby5+EnOiJ2wQCNsgFlBsfDPaDE8Ek11DNaCHZxMo3OopiPSSX8Q09gSewrn7e0Oz4l14x7vbaZ7d45JW6TTxAqJg5OB/Rpo0lvErAY2rJaXDcQPBbeRgDIJryY99boXaMkHYjqM5K9tyBgUEnzP7b2tSdPDLvSDjqXCtCufl4Wz+oqD4De2d5dpxniM5ikiZQbZ0bRCSM2pDac9PAeTWcAuR2x4pzjszXF3w/hlyzmKZ55pUP344S3u8cp81bp6nznxHy2xGNaWd611cyRdU3lzJFC6u65ihSOGPSUIyrylNtwQe21B2SOQMAykFSAQQcgg9iD5ivVcu4Nw82oW1i4ledGMHSAluuhdUv32jdmXTBOw+SqNtQr3Dxm/gWaZb2K6W3hE0lrNGqyhSolKrJEAQRGyAOykM2dh5B03FfaqfBPaJHcuVFtdRKqs0ks6JGkYXIbVqfVsylSQpwRv6iOm9o9xKjTWFg0lsoJ95uJktoyo7uofxFPxHFBs83cCsrWOW+1y2bKNTyWz9MynyVoyDHKzE48SkknvVY5U5tv9NvJd28iRvF0gNS67t2OtDb2yKgjYLqyxKqFOWJ0io3hXMz8UuerxG2KRpFLLZK5f3QvEMvJKAuqbGpfEMgDYDJzU7yB7QbaSdor2VPfzkdYyI8MincLbyL4Y17fZ4ByBnUwOA6FwLhgtraGAMzCGNEDPjUQowM42ztW9WC1vo5BmJ0cDvoYNj9DWegUpSgh+Mc1wWzlJSdSwyTtgZ0xx4BZvTJOkDzNavKXP1pxJSbWTLKMtG40uo7Z0nuM7ZBIztmude1aFLm7uFla4tUitCnVMcnRuX1dWNC4UqI1buSRljgfDvp2llFiG4gn0zw6okuY2BBEUaG6uZ2wQbeMERpCMKcqO0mwdzpVMg5xuzlxZiSL4xEkoW8SI/C8lu3hy2DhdYb5ZBAneAc0W94pMD5ZNniYFJYz6SRthlP5YPkTQS1KUoFKUoFKUoKJ7TOSJLwwz2wczRnRIqTmHqwNkvGXwcb48uxb5VB2ns14hPAIbma3t1Da9USvLNqaLoygMxVEWQaiygMMs3lgDq9KCicJ9mksWpX4ldNEyxqUjCREiNQi6pFBYnSApYFWICgk4FSNr7LuGx40WkexByS7HI7ElmJJG+9WqlBEcO5Qs7d+pBawpJ+2I11/v4z/ABqUlhVgVZQwPcEAg/UGvdKDWThkQ+GKMfRFH+1Vj2hcozXSwzWMghurZmKP8JZWUq8YfB05HmQR6jzq4UoOdX/DuIK9peW8RMug29ylwY5pREZA4kHSdEkIIOwIOCNs5xCS833Frez8PNtaSMkiy28SRSxmYviTMYUOiEMCzO7AA58gcdgrzoGc4GcYz549M+lBz+94Xe9ONl4fDspR41vfGyGJotIZoQobx5zny+ea04uabKGR/eUkt5rnpwvbXSlAEaUh3WUAo8YWQ7g9kGcZrp1a97w+OZdE0aSIfuuoZf0YEUHJOY+ebDoTtauknvgit5I9ehoVmM0ssmNy51TNqA2BwM7VJcV4dca4bdlSe3mur2RYvCY2VIC9nA2NtOpSwVtvAPJRV8k5Ts2Tpm1tygGAnRTSPoMbVXT7ONNj7rFJEDHKskZNugRwgwiXKA4n27vsc4bG2CEZDePLLEzzILu1sFEsCLgxSSyRFs6fCu0enT33B7YqJ4lZx8QubGK8soVN3LcPrUYcQxorjU6hSS2orpJOkjuSKnJ+RGgtXMFnbPdT6VnW2lltUKhtSmIlm0kMFJ7at/ocvA+SeIRRM38ovHKxysJ/nEEY/YLT5kbJ3LBl+hxQQT8jtOtufdks2a5YrLaKsUqQkqyKzoNz0y++NiE8w2rOf5WiW0EFxcOtw9urdeGOUwq6s0ryMFVxo+zXDnc6t+1er/jF4l0Pe7C6eQLaq8lqjSW5EVwZTLGR4hlSQUI1eR2G/wAm9plzEQ8lvdsFj1PGbORBqEc2V1kZVdfRy2+2fnQSNtxq/OSl9Zt6dW2cA7GQAmOTYiIxsTjvIo8xnPb+0WaGRoL6zlaZQxD2QM0ciqQrsA2lkCswU5yM5GcjFV2Dmrg2uGS3mSGM3MnUjYMp+ITdTSRlUeS3t/IADA23FfOK+7XEcdst7DM10kcMvu8qGXwC4updOTgdSTpJ4h570Fvj9qNkfDP17ffB94t5FXddeCwBUeE6tz237VCXvIsLGS84L7tIJVxJbFs282GWQaGjP2TakXK/A3Ygbmsbe63du83D5j15ElSK3yAFnlsUVI84wpWKA4OdOS4ztgVC0gtYxFfNHJCpDO/Sd4mVDcJaQLmE58Ecckrad3cjJwaDeseZFliRTrjaNi9yMKbhrhemrSPHvqmeZxFBG3hTSz4PTVUwT3bThbm2Huc8JVkKASSkOxREkkBJuDOwJVW1GQgN9mniksHFZ1nj6NzBFFcOADNk64HMUroZJCcyvbWhMjlicvIgGM6hHLxUWkVyI4FkuIQbiNnOhbfp2yRoCMEO8MLQAj9ufSMYLUFxsfaE8ChOL20tvKAMyRRvNbufwPEGKn1U9vU1auD8ZhuolmtpFkjfsy/xBB3BHmDuK4ly7CbAdd3kaZC3UcsWOUKveFVbYsZHiskPm7yN57T97wZrVmNleSW/EJmR3sYdLW3Vm1EAowIVQsbszZzpjLaRlRQdbpXKOC+1e+Kfb2CynQjiWKURh1kcxQsI3BIMrDwjOW74A3q98r8zG7EoaB4XgfpyKzI66sAkLJGxViMgEdwdjQTlKUoFKUoFKUoFKUoFKUoFKUoFKUoFKUoFKUoFKUoMUtqjAhlUg9wQCD9c96h25D4ce9jaf/zxf+2p2lBTrv2TcPaRZYomt5FOQ1tI0R8x9w4GxIyADud6wRezMKskT3Es1r0hHFbOFBi0usq6ZR3wyAZZSdhknFXilBxWe3uJo5re7sbyO7d7srcRxmW2JuQY/E65IjVNC5GohU7eVanMfHoEnuFlWeASdY6riCRFmJuYZSq+HOGhhCDUB8Iziu64rDd2aSo0cqK6MMMjgMpHoQdjQUjhXJqyAFZ4pYtVqwKNr19OeS5lyRth5JAfnoGa1OIcn3DJdXC73M8l5GoI3VJ3ht45Q2dunBFq+jN+ctN7IOFMcmzQH8LyKP0VwBVT5S5S4bfalFrJavpMsZiuZi3T6kkS6stpWQdMErvjWvzACxWvLkb3cjoyIttewjSexWOxRYEHzWSbWB9fPFT3I3BXtLCCGXeUKWlOc5kdi8hLfe8THeqlL7KLiKTXacQdh1op9F2nV1SRjShaQFW+HbtuAPQVfeDrcCIe9tE0uTkwqypjywHZjn86DepSlApSlApSlApSlApSlApSlApSlApSlApSlApSlApSlApSlApSlAqncgdFpL2WFiDLPreF7fovCxUd/wC01gBtQ2PfuWJuNRdp/wB8uP8A8dv/AKy0EpSlKBSlKD//2Q=="/>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947537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0195-4C3D-45FB-B2C9-56FD666F042D}"/>
              </a:ext>
            </a:extLst>
          </p:cNvPr>
          <p:cNvSpPr>
            <a:spLocks noGrp="1"/>
          </p:cNvSpPr>
          <p:nvPr>
            <p:ph type="title"/>
          </p:nvPr>
        </p:nvSpPr>
        <p:spPr>
          <a:xfrm>
            <a:off x="838200" y="365125"/>
            <a:ext cx="10515600" cy="1325563"/>
          </a:xfrm>
        </p:spPr>
        <p:txBody>
          <a:bodyPr>
            <a:normAutofit fontScale="90000"/>
          </a:bodyPr>
          <a:lstStyle/>
          <a:p>
            <a:r>
              <a:rPr lang="en-GB" b="1" u="sng" dirty="0"/>
              <a:t>Revision (n)</a:t>
            </a:r>
            <a:r>
              <a:rPr lang="en-GB" dirty="0"/>
              <a:t>: the study of information that has been studied before</a:t>
            </a:r>
          </a:p>
        </p:txBody>
      </p:sp>
      <p:sp>
        <p:nvSpPr>
          <p:cNvPr id="3" name="Content Placeholder 2">
            <a:extLst>
              <a:ext uri="{FF2B5EF4-FFF2-40B4-BE49-F238E27FC236}">
                <a16:creationId xmlns:a16="http://schemas.microsoft.com/office/drawing/2014/main" id="{2790FC9A-1D14-4A21-B07A-7F6261278EBE}"/>
              </a:ext>
            </a:extLst>
          </p:cNvPr>
          <p:cNvSpPr>
            <a:spLocks noGrp="1"/>
          </p:cNvSpPr>
          <p:nvPr>
            <p:ph idx="1"/>
          </p:nvPr>
        </p:nvSpPr>
        <p:spPr>
          <a:xfrm>
            <a:off x="602673" y="1825625"/>
            <a:ext cx="10751127" cy="4805994"/>
          </a:xfrm>
        </p:spPr>
        <p:txBody>
          <a:bodyPr>
            <a:normAutofit lnSpcReduction="10000"/>
          </a:bodyPr>
          <a:lstStyle/>
          <a:p>
            <a:pPr marL="0" indent="0">
              <a:buNone/>
            </a:pPr>
            <a:r>
              <a:rPr lang="en-GB" dirty="0"/>
              <a:t>The prefix ‘re’ means ‘again’ and ‘vision’ is ‘to see’ so literally ‘seeing again’ as in looking back at learning to help remember and understand it.</a:t>
            </a:r>
          </a:p>
          <a:p>
            <a:pPr marL="0" indent="0">
              <a:buNone/>
            </a:pPr>
            <a:endParaRPr lang="en-GB" dirty="0"/>
          </a:p>
          <a:p>
            <a:pPr marL="0" indent="0">
              <a:buNone/>
            </a:pPr>
            <a:r>
              <a:rPr lang="en-GB" i="1" dirty="0"/>
              <a:t>His </a:t>
            </a:r>
            <a:r>
              <a:rPr lang="en-GB" i="1" dirty="0">
                <a:highlight>
                  <a:srgbClr val="FFFF00"/>
                </a:highlight>
              </a:rPr>
              <a:t>revision</a:t>
            </a:r>
            <a:r>
              <a:rPr lang="en-GB" i="1" dirty="0"/>
              <a:t> was very thorough</a:t>
            </a:r>
            <a:r>
              <a:rPr lang="en-GB" dirty="0"/>
              <a:t>. </a:t>
            </a:r>
          </a:p>
          <a:p>
            <a:pPr marL="0" indent="0">
              <a:buNone/>
            </a:pPr>
            <a:r>
              <a:rPr lang="en-GB" i="1" dirty="0"/>
              <a:t>The teacher helped the students plan their </a:t>
            </a:r>
            <a:r>
              <a:rPr lang="en-GB" i="1" dirty="0">
                <a:highlight>
                  <a:srgbClr val="FFFF00"/>
                </a:highlight>
              </a:rPr>
              <a:t>revision.</a:t>
            </a:r>
            <a:r>
              <a:rPr lang="en-GB" i="1" dirty="0"/>
              <a:t> </a:t>
            </a:r>
          </a:p>
          <a:p>
            <a:pPr marL="0" indent="0">
              <a:buNone/>
            </a:pPr>
            <a:r>
              <a:rPr lang="en-GB" i="1" dirty="0"/>
              <a:t>Effective </a:t>
            </a:r>
            <a:r>
              <a:rPr lang="en-GB" i="1" dirty="0">
                <a:highlight>
                  <a:srgbClr val="FFFF00"/>
                </a:highlight>
              </a:rPr>
              <a:t>revision</a:t>
            </a:r>
            <a:r>
              <a:rPr lang="en-GB" i="1" dirty="0"/>
              <a:t> is a life-long study skill, ensuring success in higher education and many professions</a:t>
            </a:r>
            <a:r>
              <a:rPr lang="en-GB" dirty="0"/>
              <a:t>. </a:t>
            </a:r>
          </a:p>
          <a:p>
            <a:pPr marL="0" indent="0">
              <a:buNone/>
            </a:pPr>
            <a:endParaRPr lang="en-GB" dirty="0"/>
          </a:p>
          <a:p>
            <a:pPr marL="0" indent="0">
              <a:buNone/>
            </a:pPr>
            <a:r>
              <a:rPr lang="en-GB" dirty="0"/>
              <a:t>How do you feel about revision? Is it stressful, frightening, impossible? Is it something you feel confident you know how to do? How has this definition changed what you thought revision was? </a:t>
            </a:r>
          </a:p>
        </p:txBody>
      </p:sp>
    </p:spTree>
    <p:extLst>
      <p:ext uri="{BB962C8B-B14F-4D97-AF65-F5344CB8AC3E}">
        <p14:creationId xmlns:p14="http://schemas.microsoft.com/office/powerpoint/2010/main" val="70614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9DD2-C432-4A67-B4A8-FD31960267D9}"/>
              </a:ext>
            </a:extLst>
          </p:cNvPr>
          <p:cNvSpPr>
            <a:spLocks noGrp="1"/>
          </p:cNvSpPr>
          <p:nvPr>
            <p:ph type="title"/>
          </p:nvPr>
        </p:nvSpPr>
        <p:spPr/>
        <p:txBody>
          <a:bodyPr/>
          <a:lstStyle/>
          <a:p>
            <a:r>
              <a:rPr lang="en-GB" dirty="0"/>
              <a:t>Debunking Revision</a:t>
            </a:r>
          </a:p>
        </p:txBody>
      </p:sp>
      <p:graphicFrame>
        <p:nvGraphicFramePr>
          <p:cNvPr id="4" name="Table 4">
            <a:extLst>
              <a:ext uri="{FF2B5EF4-FFF2-40B4-BE49-F238E27FC236}">
                <a16:creationId xmlns:a16="http://schemas.microsoft.com/office/drawing/2014/main" id="{AA6EB1B1-78F0-4C55-9414-29401A39EC9D}"/>
              </a:ext>
            </a:extLst>
          </p:cNvPr>
          <p:cNvGraphicFramePr>
            <a:graphicFrameLocks noGrp="1"/>
          </p:cNvGraphicFramePr>
          <p:nvPr>
            <p:extLst>
              <p:ext uri="{D42A27DB-BD31-4B8C-83A1-F6EECF244321}">
                <p14:modId xmlns:p14="http://schemas.microsoft.com/office/powerpoint/2010/main" val="2747052616"/>
              </p:ext>
            </p:extLst>
          </p:nvPr>
        </p:nvGraphicFramePr>
        <p:xfrm>
          <a:off x="1824610" y="1794322"/>
          <a:ext cx="8128000" cy="48768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876953106"/>
                    </a:ext>
                  </a:extLst>
                </a:gridCol>
                <a:gridCol w="4064000">
                  <a:extLst>
                    <a:ext uri="{9D8B030D-6E8A-4147-A177-3AD203B41FA5}">
                      <a16:colId xmlns:a16="http://schemas.microsoft.com/office/drawing/2014/main" val="3169752723"/>
                    </a:ext>
                  </a:extLst>
                </a:gridCol>
              </a:tblGrid>
              <a:tr h="370840">
                <a:tc>
                  <a:txBody>
                    <a:bodyPr/>
                    <a:lstStyle/>
                    <a:p>
                      <a:r>
                        <a:rPr lang="en-GB" sz="2800" dirty="0"/>
                        <a:t>What revision is</a:t>
                      </a:r>
                    </a:p>
                  </a:txBody>
                  <a:tcPr/>
                </a:tc>
                <a:tc>
                  <a:txBody>
                    <a:bodyPr/>
                    <a:lstStyle/>
                    <a:p>
                      <a:r>
                        <a:rPr lang="en-GB" sz="2800" dirty="0"/>
                        <a:t>What revision isn’t</a:t>
                      </a:r>
                    </a:p>
                  </a:txBody>
                  <a:tcPr/>
                </a:tc>
                <a:extLst>
                  <a:ext uri="{0D108BD9-81ED-4DB2-BD59-A6C34878D82A}">
                    <a16:rowId xmlns:a16="http://schemas.microsoft.com/office/drawing/2014/main" val="3697236069"/>
                  </a:ext>
                </a:extLst>
              </a:tr>
              <a:tr h="370840">
                <a:tc>
                  <a:txBody>
                    <a:bodyPr/>
                    <a:lstStyle/>
                    <a:p>
                      <a:pPr marL="457200" indent="-457200">
                        <a:buFont typeface="Wingdings" panose="05000000000000000000" pitchFamily="2" charset="2"/>
                        <a:buChar char="ü"/>
                      </a:pPr>
                      <a:r>
                        <a:rPr lang="en-GB" sz="2800" dirty="0"/>
                        <a:t>Going over material you have already studied</a:t>
                      </a:r>
                    </a:p>
                    <a:p>
                      <a:pPr marL="457200" indent="-457200">
                        <a:buFont typeface="Wingdings" panose="05000000000000000000" pitchFamily="2" charset="2"/>
                        <a:buChar char="ü"/>
                      </a:pPr>
                      <a:r>
                        <a:rPr lang="en-GB" sz="2800" dirty="0"/>
                        <a:t>Using strategies to help remember prior learning</a:t>
                      </a:r>
                    </a:p>
                    <a:p>
                      <a:pPr marL="457200" indent="-457200">
                        <a:buFont typeface="Wingdings" panose="05000000000000000000" pitchFamily="2" charset="2"/>
                        <a:buChar char="ü"/>
                      </a:pPr>
                      <a:r>
                        <a:rPr lang="en-GB" sz="2800" dirty="0"/>
                        <a:t>Making links between new topics and previously studied ones</a:t>
                      </a:r>
                    </a:p>
                    <a:p>
                      <a:pPr marL="457200" indent="-457200">
                        <a:buFont typeface="Wingdings" panose="05000000000000000000" pitchFamily="2" charset="2"/>
                        <a:buChar char="ü"/>
                      </a:pPr>
                      <a:r>
                        <a:rPr lang="en-GB" sz="2800" dirty="0"/>
                        <a:t>Building confidence with independent study</a:t>
                      </a:r>
                    </a:p>
                    <a:p>
                      <a:pPr marL="457200" indent="-457200">
                        <a:buFont typeface="Wingdings" panose="05000000000000000000" pitchFamily="2" charset="2"/>
                        <a:buChar char="ü"/>
                      </a:pPr>
                      <a:r>
                        <a:rPr lang="en-GB" sz="2800" dirty="0"/>
                        <a:t>Knowing your strengths and targets and how to address them</a:t>
                      </a:r>
                    </a:p>
                  </a:txBody>
                  <a:tcPr/>
                </a:tc>
                <a:tc>
                  <a:txBody>
                    <a:bodyPr/>
                    <a:lstStyle/>
                    <a:p>
                      <a:pPr marL="0" indent="0">
                        <a:buFont typeface="Wingdings" panose="05000000000000000000" pitchFamily="2" charset="2"/>
                        <a:buNone/>
                      </a:pPr>
                      <a:r>
                        <a:rPr lang="en-GB" sz="2800" b="1" dirty="0"/>
                        <a:t>X</a:t>
                      </a:r>
                      <a:r>
                        <a:rPr lang="en-GB" sz="2800" dirty="0"/>
                        <a:t> Revising for GCSE exams from year 7</a:t>
                      </a:r>
                    </a:p>
                    <a:p>
                      <a:pPr marL="0" indent="0">
                        <a:buFont typeface="Wingdings" panose="05000000000000000000" pitchFamily="2" charset="2"/>
                        <a:buNone/>
                      </a:pPr>
                      <a:r>
                        <a:rPr lang="en-GB" sz="2800" b="1" dirty="0"/>
                        <a:t>X</a:t>
                      </a:r>
                      <a:r>
                        <a:rPr lang="en-GB" sz="2800" dirty="0"/>
                        <a:t> Completing practice exam papers</a:t>
                      </a:r>
                    </a:p>
                    <a:p>
                      <a:pPr marL="0" indent="0">
                        <a:buFont typeface="Wingdings" panose="05000000000000000000" pitchFamily="2" charset="2"/>
                        <a:buNone/>
                      </a:pPr>
                      <a:r>
                        <a:rPr lang="en-GB" sz="2800" b="1" dirty="0"/>
                        <a:t>X</a:t>
                      </a:r>
                      <a:r>
                        <a:rPr lang="en-GB" sz="2800" dirty="0"/>
                        <a:t> Re-reading class notes</a:t>
                      </a:r>
                    </a:p>
                    <a:p>
                      <a:pPr marL="0" indent="0">
                        <a:buFont typeface="Wingdings" panose="05000000000000000000" pitchFamily="2" charset="2"/>
                        <a:buNone/>
                      </a:pPr>
                      <a:r>
                        <a:rPr lang="en-GB" sz="2800" b="1" dirty="0"/>
                        <a:t>X</a:t>
                      </a:r>
                      <a:r>
                        <a:rPr lang="en-GB" sz="2800" dirty="0"/>
                        <a:t> Highlighting</a:t>
                      </a:r>
                    </a:p>
                    <a:p>
                      <a:pPr marL="0" indent="0">
                        <a:buFont typeface="Wingdings" panose="05000000000000000000" pitchFamily="2" charset="2"/>
                        <a:buNone/>
                      </a:pPr>
                      <a:r>
                        <a:rPr lang="en-GB" sz="2800" b="1" dirty="0"/>
                        <a:t>X</a:t>
                      </a:r>
                      <a:r>
                        <a:rPr lang="en-GB" sz="2800" dirty="0"/>
                        <a:t> Cramming before an important exam or assessment</a:t>
                      </a:r>
                    </a:p>
                  </a:txBody>
                  <a:tcPr/>
                </a:tc>
                <a:extLst>
                  <a:ext uri="{0D108BD9-81ED-4DB2-BD59-A6C34878D82A}">
                    <a16:rowId xmlns:a16="http://schemas.microsoft.com/office/drawing/2014/main" val="3834648724"/>
                  </a:ext>
                </a:extLst>
              </a:tr>
            </a:tbl>
          </a:graphicData>
        </a:graphic>
      </p:graphicFrame>
      <p:sp>
        <p:nvSpPr>
          <p:cNvPr id="3" name="TextBox 2">
            <a:extLst>
              <a:ext uri="{FF2B5EF4-FFF2-40B4-BE49-F238E27FC236}">
                <a16:creationId xmlns:a16="http://schemas.microsoft.com/office/drawing/2014/main" id="{B1EFD535-2846-4381-B4A4-907A85B21696}"/>
              </a:ext>
            </a:extLst>
          </p:cNvPr>
          <p:cNvSpPr txBox="1"/>
          <p:nvPr/>
        </p:nvSpPr>
        <p:spPr>
          <a:xfrm>
            <a:off x="10228082" y="2601798"/>
            <a:ext cx="1687398" cy="2246769"/>
          </a:xfrm>
          <a:prstGeom prst="rect">
            <a:avLst/>
          </a:prstGeom>
          <a:solidFill>
            <a:srgbClr val="FFFF00"/>
          </a:solidFill>
        </p:spPr>
        <p:txBody>
          <a:bodyPr wrap="square" rtlCol="0">
            <a:spAutoFit/>
          </a:bodyPr>
          <a:lstStyle/>
          <a:p>
            <a:r>
              <a:rPr lang="en-GB" sz="2000" b="1" u="sng" dirty="0"/>
              <a:t>Turn and Talk</a:t>
            </a:r>
            <a:r>
              <a:rPr lang="en-GB" sz="2000" b="1" dirty="0"/>
              <a:t>:</a:t>
            </a:r>
          </a:p>
          <a:p>
            <a:r>
              <a:rPr lang="en-GB" sz="2000" b="1" dirty="0"/>
              <a:t>Has this changed what you thought revision was? How? Do you feel better about the process and aims of revision now?</a:t>
            </a:r>
          </a:p>
        </p:txBody>
      </p:sp>
    </p:spTree>
    <p:extLst>
      <p:ext uri="{BB962C8B-B14F-4D97-AF65-F5344CB8AC3E}">
        <p14:creationId xmlns:p14="http://schemas.microsoft.com/office/powerpoint/2010/main" val="38369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9DD2-C432-4A67-B4A8-FD31960267D9}"/>
              </a:ext>
            </a:extLst>
          </p:cNvPr>
          <p:cNvSpPr>
            <a:spLocks noGrp="1"/>
          </p:cNvSpPr>
          <p:nvPr>
            <p:ph type="title"/>
          </p:nvPr>
        </p:nvSpPr>
        <p:spPr/>
        <p:txBody>
          <a:bodyPr/>
          <a:lstStyle/>
          <a:p>
            <a:r>
              <a:rPr lang="en-GB" dirty="0"/>
              <a:t>Demystifying Revision</a:t>
            </a:r>
          </a:p>
        </p:txBody>
      </p:sp>
      <p:sp>
        <p:nvSpPr>
          <p:cNvPr id="5" name="Content Placeholder 2">
            <a:extLst>
              <a:ext uri="{FF2B5EF4-FFF2-40B4-BE49-F238E27FC236}">
                <a16:creationId xmlns:a16="http://schemas.microsoft.com/office/drawing/2014/main" id="{66618DF4-A30A-4333-9E71-30076855D0CF}"/>
              </a:ext>
            </a:extLst>
          </p:cNvPr>
          <p:cNvSpPr>
            <a:spLocks noGrp="1"/>
          </p:cNvSpPr>
          <p:nvPr>
            <p:ph idx="1"/>
          </p:nvPr>
        </p:nvSpPr>
        <p:spPr>
          <a:xfrm>
            <a:off x="838200" y="1929384"/>
            <a:ext cx="10515600" cy="4251960"/>
          </a:xfrm>
        </p:spPr>
        <p:txBody>
          <a:bodyPr>
            <a:normAutofit lnSpcReduction="10000"/>
          </a:bodyPr>
          <a:lstStyle/>
          <a:p>
            <a:pPr marL="0" indent="0">
              <a:buNone/>
            </a:pPr>
            <a:r>
              <a:rPr lang="en-GB" dirty="0"/>
              <a:t>Teachers constantly tell students to revise but don’t always tell or show them how! I am going to reveal to you </a:t>
            </a:r>
            <a:r>
              <a:rPr lang="en-GB" b="1" u="sng" dirty="0"/>
              <a:t>the most effective study strategy</a:t>
            </a:r>
            <a:r>
              <a:rPr lang="en-GB" dirty="0"/>
              <a:t> and then we will look at some different ways to use it.</a:t>
            </a:r>
          </a:p>
          <a:p>
            <a:pPr marL="0" indent="0">
              <a:buNone/>
            </a:pPr>
            <a:r>
              <a:rPr lang="en-GB" dirty="0"/>
              <a:t>Teachers spend a lot of time trying to get information into students’ heads; retrieval (the most effective study strategy for remembering information) is practising getting information out! There are lots of simple ways to use retrieval as a revision tool. Let’s look at three today:</a:t>
            </a:r>
          </a:p>
          <a:p>
            <a:pPr marL="514350" indent="-514350">
              <a:buAutoNum type="arabicPeriod"/>
            </a:pPr>
            <a:r>
              <a:rPr lang="en-GB" dirty="0"/>
              <a:t>Self-quizzing</a:t>
            </a:r>
          </a:p>
          <a:p>
            <a:pPr marL="514350" indent="-514350">
              <a:buAutoNum type="arabicPeriod"/>
            </a:pPr>
            <a:r>
              <a:rPr lang="en-GB" dirty="0"/>
              <a:t>Brain Dumps/Knowledge Splats</a:t>
            </a:r>
          </a:p>
          <a:p>
            <a:pPr marL="514350" indent="-514350">
              <a:buAutoNum type="arabicPeriod"/>
            </a:pPr>
            <a:r>
              <a:rPr lang="en-GB" dirty="0"/>
              <a:t>Flashcards</a:t>
            </a:r>
          </a:p>
        </p:txBody>
      </p:sp>
    </p:spTree>
    <p:extLst>
      <p:ext uri="{BB962C8B-B14F-4D97-AF65-F5344CB8AC3E}">
        <p14:creationId xmlns:p14="http://schemas.microsoft.com/office/powerpoint/2010/main" val="2148787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56DC3-B207-45CB-AC9B-16402192BF4E}"/>
              </a:ext>
            </a:extLst>
          </p:cNvPr>
          <p:cNvSpPr>
            <a:spLocks noGrp="1"/>
          </p:cNvSpPr>
          <p:nvPr>
            <p:ph type="title"/>
          </p:nvPr>
        </p:nvSpPr>
        <p:spPr/>
        <p:txBody>
          <a:bodyPr/>
          <a:lstStyle/>
          <a:p>
            <a:r>
              <a:rPr lang="en-GB" dirty="0"/>
              <a:t>1. Self-Quizzing</a:t>
            </a:r>
          </a:p>
        </p:txBody>
      </p:sp>
      <p:sp>
        <p:nvSpPr>
          <p:cNvPr id="3" name="Content Placeholder 2">
            <a:extLst>
              <a:ext uri="{FF2B5EF4-FFF2-40B4-BE49-F238E27FC236}">
                <a16:creationId xmlns:a16="http://schemas.microsoft.com/office/drawing/2014/main" id="{943BEC4B-4801-45CC-9DF9-DB5E402C1318}"/>
              </a:ext>
            </a:extLst>
          </p:cNvPr>
          <p:cNvSpPr>
            <a:spLocks noGrp="1"/>
          </p:cNvSpPr>
          <p:nvPr>
            <p:ph idx="1"/>
          </p:nvPr>
        </p:nvSpPr>
        <p:spPr/>
        <p:txBody>
          <a:bodyPr>
            <a:normAutofit fontScale="92500" lnSpcReduction="20000"/>
          </a:bodyPr>
          <a:lstStyle/>
          <a:p>
            <a:r>
              <a:rPr lang="en-GB" dirty="0"/>
              <a:t>This is a little bit like spelling where you look-cover-write-check.</a:t>
            </a:r>
          </a:p>
          <a:p>
            <a:r>
              <a:rPr lang="en-GB" dirty="0"/>
              <a:t>Let’s read the information below: (this is stage one: look)</a:t>
            </a:r>
          </a:p>
          <a:p>
            <a:pPr marL="0" indent="0">
              <a:buNone/>
            </a:pPr>
            <a:r>
              <a:rPr lang="en-GB" dirty="0"/>
              <a:t>Revision is the process of ‘looking again’: studying information that has been studied before. The most effective way to do this is through retrieval which means getting all the information you can remember out of your head and there are a variety of ways you can do this. It can be written or verbal but the most effective way is when you have no cues to help you!</a:t>
            </a:r>
          </a:p>
          <a:p>
            <a:r>
              <a:rPr lang="en-GB" dirty="0"/>
              <a:t>Now write down everything you can remember: it doesn’t need to be word-for-word but must include what revision is and what retrieval is! We are now completing stages two &amp; three: cover and write.</a:t>
            </a:r>
          </a:p>
          <a:p>
            <a:r>
              <a:rPr lang="en-GB" dirty="0"/>
              <a:t>Finally (and this is the most important stage), take a different colour pen and look back at the information. If you have missed anything out or written anything down incorrectly, change it with your different colour pen and make a note of the parts you struggled to remember – this is being aware of your targets!</a:t>
            </a:r>
          </a:p>
          <a:p>
            <a:endParaRPr lang="en-GB" dirty="0"/>
          </a:p>
        </p:txBody>
      </p:sp>
    </p:spTree>
    <p:extLst>
      <p:ext uri="{BB962C8B-B14F-4D97-AF65-F5344CB8AC3E}">
        <p14:creationId xmlns:p14="http://schemas.microsoft.com/office/powerpoint/2010/main" val="1904999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2" end="2"/>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96C3C-24D9-4FE0-9AA7-7E812314AF80}"/>
              </a:ext>
            </a:extLst>
          </p:cNvPr>
          <p:cNvSpPr>
            <a:spLocks noGrp="1"/>
          </p:cNvSpPr>
          <p:nvPr>
            <p:ph type="title"/>
          </p:nvPr>
        </p:nvSpPr>
        <p:spPr/>
        <p:txBody>
          <a:bodyPr/>
          <a:lstStyle/>
          <a:p>
            <a:r>
              <a:rPr lang="en-GB" dirty="0"/>
              <a:t>2. Brain Dumps/Knowledge Splats</a:t>
            </a:r>
          </a:p>
        </p:txBody>
      </p:sp>
      <p:sp>
        <p:nvSpPr>
          <p:cNvPr id="3" name="Content Placeholder 2">
            <a:extLst>
              <a:ext uri="{FF2B5EF4-FFF2-40B4-BE49-F238E27FC236}">
                <a16:creationId xmlns:a16="http://schemas.microsoft.com/office/drawing/2014/main" id="{3F1DB249-6631-4DF4-86E7-DC31545303B1}"/>
              </a:ext>
            </a:extLst>
          </p:cNvPr>
          <p:cNvSpPr>
            <a:spLocks noGrp="1"/>
          </p:cNvSpPr>
          <p:nvPr>
            <p:ph idx="1"/>
          </p:nvPr>
        </p:nvSpPr>
        <p:spPr/>
        <p:txBody>
          <a:bodyPr>
            <a:normAutofit fontScale="92500" lnSpcReduction="20000"/>
          </a:bodyPr>
          <a:lstStyle/>
          <a:p>
            <a:pPr marL="0" indent="0">
              <a:buNone/>
            </a:pPr>
            <a:r>
              <a:rPr lang="en-GB" dirty="0"/>
              <a:t>This one is really simple: take a blank piece of paper (no cheating by looking at the notes in your book!) and write down everything you can remember about revision and retrieval. You could do this as a mind map of spider diagram.</a:t>
            </a:r>
          </a:p>
          <a:p>
            <a:pPr marL="0" indent="0">
              <a:buNone/>
            </a:pPr>
            <a:r>
              <a:rPr lang="en-GB" dirty="0"/>
              <a:t>You might want to use the following headings:</a:t>
            </a:r>
          </a:p>
          <a:p>
            <a:r>
              <a:rPr lang="en-GB" dirty="0"/>
              <a:t>What revision is</a:t>
            </a:r>
          </a:p>
          <a:p>
            <a:r>
              <a:rPr lang="en-GB" dirty="0"/>
              <a:t>How to revise</a:t>
            </a:r>
          </a:p>
          <a:p>
            <a:r>
              <a:rPr lang="en-GB" dirty="0"/>
              <a:t>Why to revise</a:t>
            </a:r>
          </a:p>
          <a:p>
            <a:pPr marL="0" indent="0">
              <a:buNone/>
            </a:pPr>
            <a:r>
              <a:rPr lang="en-GB" dirty="0"/>
              <a:t>Again, the feedback stage is important but let’s add another layer this time. Compare your notes with your partner: have you got the same? If it’s different, what do you need to change or add? Finally, take a look at your notes and see if there is anything else you have missed or written down incorrectly.</a:t>
            </a:r>
          </a:p>
        </p:txBody>
      </p:sp>
    </p:spTree>
    <p:extLst>
      <p:ext uri="{BB962C8B-B14F-4D97-AF65-F5344CB8AC3E}">
        <p14:creationId xmlns:p14="http://schemas.microsoft.com/office/powerpoint/2010/main" val="2028458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DA4B0-2A15-4163-8610-6CB757196186}"/>
              </a:ext>
            </a:extLst>
          </p:cNvPr>
          <p:cNvSpPr>
            <a:spLocks noGrp="1"/>
          </p:cNvSpPr>
          <p:nvPr>
            <p:ph type="title"/>
          </p:nvPr>
        </p:nvSpPr>
        <p:spPr/>
        <p:txBody>
          <a:bodyPr/>
          <a:lstStyle/>
          <a:p>
            <a:r>
              <a:rPr lang="en-GB" dirty="0"/>
              <a:t>3. Flashcards</a:t>
            </a:r>
          </a:p>
        </p:txBody>
      </p:sp>
      <p:sp>
        <p:nvSpPr>
          <p:cNvPr id="3" name="Content Placeholder 2">
            <a:extLst>
              <a:ext uri="{FF2B5EF4-FFF2-40B4-BE49-F238E27FC236}">
                <a16:creationId xmlns:a16="http://schemas.microsoft.com/office/drawing/2014/main" id="{6A795B00-78B7-4861-82A9-015CE2DF77ED}"/>
              </a:ext>
            </a:extLst>
          </p:cNvPr>
          <p:cNvSpPr>
            <a:spLocks noGrp="1"/>
          </p:cNvSpPr>
          <p:nvPr>
            <p:ph idx="1"/>
          </p:nvPr>
        </p:nvSpPr>
        <p:spPr>
          <a:xfrm>
            <a:off x="4798244" y="9148"/>
            <a:ext cx="7393756" cy="1739267"/>
          </a:xfrm>
        </p:spPr>
        <p:txBody>
          <a:bodyPr>
            <a:normAutofit fontScale="92500"/>
          </a:bodyPr>
          <a:lstStyle/>
          <a:p>
            <a:pPr marL="0" indent="0">
              <a:buNone/>
            </a:pPr>
            <a:r>
              <a:rPr lang="en-GB" dirty="0"/>
              <a:t>Flashcards are very simple as they are just cards with a question on one side and answer on the other that you can use to self-quiz or quiz with a partner. However, I am going to show you a very specific method for using these. This one is called The Leitner Method:</a:t>
            </a:r>
          </a:p>
        </p:txBody>
      </p:sp>
      <p:sp>
        <p:nvSpPr>
          <p:cNvPr id="4" name="TextBox 3">
            <a:extLst>
              <a:ext uri="{FF2B5EF4-FFF2-40B4-BE49-F238E27FC236}">
                <a16:creationId xmlns:a16="http://schemas.microsoft.com/office/drawing/2014/main" id="{0F14A2A7-6EA7-4DB8-A799-7C469199CD1A}"/>
              </a:ext>
            </a:extLst>
          </p:cNvPr>
          <p:cNvSpPr txBox="1"/>
          <p:nvPr/>
        </p:nvSpPr>
        <p:spPr>
          <a:xfrm>
            <a:off x="396624" y="3478754"/>
            <a:ext cx="3014134" cy="1785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endParaRPr lang="en-GB" dirty="0"/>
          </a:p>
          <a:p>
            <a:pPr algn="ctr"/>
            <a:endParaRPr lang="en-GB" dirty="0"/>
          </a:p>
          <a:p>
            <a:pPr algn="ctr"/>
            <a:r>
              <a:rPr lang="en-GB" sz="2800" b="1" dirty="0"/>
              <a:t>Test daily</a:t>
            </a:r>
          </a:p>
          <a:p>
            <a:pPr algn="ctr"/>
            <a:endParaRPr lang="en-GB" dirty="0"/>
          </a:p>
          <a:p>
            <a:pPr algn="ctr"/>
            <a:endParaRPr lang="en-GB" sz="2800" dirty="0"/>
          </a:p>
        </p:txBody>
      </p:sp>
      <p:sp>
        <p:nvSpPr>
          <p:cNvPr id="5" name="TextBox 4">
            <a:extLst>
              <a:ext uri="{FF2B5EF4-FFF2-40B4-BE49-F238E27FC236}">
                <a16:creationId xmlns:a16="http://schemas.microsoft.com/office/drawing/2014/main" id="{2AA1EEDC-82CB-45F8-98E5-5030AC4C35B4}"/>
              </a:ext>
            </a:extLst>
          </p:cNvPr>
          <p:cNvSpPr txBox="1"/>
          <p:nvPr/>
        </p:nvSpPr>
        <p:spPr>
          <a:xfrm>
            <a:off x="4613024" y="3478754"/>
            <a:ext cx="3014134" cy="1785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endParaRPr lang="en-GB" dirty="0"/>
          </a:p>
          <a:p>
            <a:pPr algn="ctr"/>
            <a:r>
              <a:rPr lang="en-GB" sz="2800" b="1" dirty="0"/>
              <a:t>Test Monday, Wednesday, Friday</a:t>
            </a:r>
          </a:p>
          <a:p>
            <a:pPr algn="ctr"/>
            <a:endParaRPr lang="en-GB" dirty="0"/>
          </a:p>
          <a:p>
            <a:pPr algn="ctr"/>
            <a:endParaRPr lang="en-GB" dirty="0"/>
          </a:p>
        </p:txBody>
      </p:sp>
      <p:sp>
        <p:nvSpPr>
          <p:cNvPr id="6" name="TextBox 5">
            <a:extLst>
              <a:ext uri="{FF2B5EF4-FFF2-40B4-BE49-F238E27FC236}">
                <a16:creationId xmlns:a16="http://schemas.microsoft.com/office/drawing/2014/main" id="{C255737A-AD3C-4A58-988A-A400E5BFD0E7}"/>
              </a:ext>
            </a:extLst>
          </p:cNvPr>
          <p:cNvSpPr txBox="1"/>
          <p:nvPr/>
        </p:nvSpPr>
        <p:spPr>
          <a:xfrm>
            <a:off x="8699602" y="3478754"/>
            <a:ext cx="3014134" cy="178510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endParaRPr lang="en-GB" dirty="0"/>
          </a:p>
          <a:p>
            <a:pPr algn="ctr"/>
            <a:endParaRPr lang="en-GB" dirty="0"/>
          </a:p>
          <a:p>
            <a:pPr algn="ctr"/>
            <a:r>
              <a:rPr lang="en-GB" sz="2800" b="1" dirty="0"/>
              <a:t>Test weekly</a:t>
            </a:r>
          </a:p>
          <a:p>
            <a:pPr algn="ctr"/>
            <a:endParaRPr lang="en-GB" dirty="0"/>
          </a:p>
          <a:p>
            <a:pPr algn="ctr"/>
            <a:endParaRPr lang="en-GB" sz="2800" dirty="0"/>
          </a:p>
        </p:txBody>
      </p:sp>
      <p:cxnSp>
        <p:nvCxnSpPr>
          <p:cNvPr id="7" name="Connector: Elbow 6">
            <a:extLst>
              <a:ext uri="{FF2B5EF4-FFF2-40B4-BE49-F238E27FC236}">
                <a16:creationId xmlns:a16="http://schemas.microsoft.com/office/drawing/2014/main" id="{B311143B-A438-4E87-9BF3-534DC7BF4B90}"/>
              </a:ext>
            </a:extLst>
          </p:cNvPr>
          <p:cNvCxnSpPr>
            <a:stCxn id="4" idx="0"/>
          </p:cNvCxnSpPr>
          <p:nvPr/>
        </p:nvCxnSpPr>
        <p:spPr>
          <a:xfrm rot="5400000" flipH="1" flipV="1">
            <a:off x="3374069" y="1432644"/>
            <a:ext cx="575733" cy="3516489"/>
          </a:xfrm>
          <a:prstGeom prst="bentConnector2">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8" name="Connector: Elbow 7">
            <a:extLst>
              <a:ext uri="{FF2B5EF4-FFF2-40B4-BE49-F238E27FC236}">
                <a16:creationId xmlns:a16="http://schemas.microsoft.com/office/drawing/2014/main" id="{C170F827-6039-49D3-8F76-0934811709FF}"/>
              </a:ext>
            </a:extLst>
          </p:cNvPr>
          <p:cNvCxnSpPr/>
          <p:nvPr/>
        </p:nvCxnSpPr>
        <p:spPr>
          <a:xfrm rot="5400000" flipH="1" flipV="1">
            <a:off x="7883980" y="1336688"/>
            <a:ext cx="575733" cy="3516489"/>
          </a:xfrm>
          <a:prstGeom prst="bentConnector2">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9" name="Connector: Elbow 8">
            <a:extLst>
              <a:ext uri="{FF2B5EF4-FFF2-40B4-BE49-F238E27FC236}">
                <a16:creationId xmlns:a16="http://schemas.microsoft.com/office/drawing/2014/main" id="{BA05127B-F2F3-44D3-852F-403F9C828160}"/>
              </a:ext>
            </a:extLst>
          </p:cNvPr>
          <p:cNvCxnSpPr>
            <a:cxnSpLocks/>
          </p:cNvCxnSpPr>
          <p:nvPr/>
        </p:nvCxnSpPr>
        <p:spPr>
          <a:xfrm rot="10800000">
            <a:off x="2146402" y="6007469"/>
            <a:ext cx="8302978" cy="1"/>
          </a:xfrm>
          <a:prstGeom prst="bentConnector3">
            <a:avLst>
              <a:gd name="adj1" fmla="val 50000"/>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Connector: Elbow 9">
            <a:extLst>
              <a:ext uri="{FF2B5EF4-FFF2-40B4-BE49-F238E27FC236}">
                <a16:creationId xmlns:a16="http://schemas.microsoft.com/office/drawing/2014/main" id="{4F03ED3B-4148-415F-A889-19C53F7A425E}"/>
              </a:ext>
            </a:extLst>
          </p:cNvPr>
          <p:cNvCxnSpPr>
            <a:cxnSpLocks/>
          </p:cNvCxnSpPr>
          <p:nvPr/>
        </p:nvCxnSpPr>
        <p:spPr>
          <a:xfrm rot="10800000" flipV="1">
            <a:off x="2146402" y="5635662"/>
            <a:ext cx="4329289" cy="1"/>
          </a:xfrm>
          <a:prstGeom prst="bentConnector3">
            <a:avLst>
              <a:gd name="adj1" fmla="val 50000"/>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9807143E-6CFE-4A9D-B843-18FBD09BB2D3}"/>
              </a:ext>
            </a:extLst>
          </p:cNvPr>
          <p:cNvSpPr txBox="1"/>
          <p:nvPr/>
        </p:nvSpPr>
        <p:spPr>
          <a:xfrm>
            <a:off x="4923469" y="1943465"/>
            <a:ext cx="2325511" cy="646331"/>
          </a:xfrm>
          <a:prstGeom prst="rect">
            <a:avLst/>
          </a:prstGeom>
          <a:noFill/>
        </p:spPr>
        <p:txBody>
          <a:bodyPr wrap="square" rtlCol="0">
            <a:spAutoFit/>
          </a:bodyPr>
          <a:lstStyle/>
          <a:p>
            <a:r>
              <a:rPr lang="en-GB" dirty="0"/>
              <a:t>If correct, move over to test alternate days</a:t>
            </a:r>
          </a:p>
        </p:txBody>
      </p:sp>
      <p:sp>
        <p:nvSpPr>
          <p:cNvPr id="12" name="TextBox 11">
            <a:extLst>
              <a:ext uri="{FF2B5EF4-FFF2-40B4-BE49-F238E27FC236}">
                <a16:creationId xmlns:a16="http://schemas.microsoft.com/office/drawing/2014/main" id="{C9E08612-D396-4EAB-B48A-323EB9B1365D}"/>
              </a:ext>
            </a:extLst>
          </p:cNvPr>
          <p:cNvSpPr txBox="1"/>
          <p:nvPr/>
        </p:nvSpPr>
        <p:spPr>
          <a:xfrm>
            <a:off x="7982758" y="1974832"/>
            <a:ext cx="2325511" cy="646331"/>
          </a:xfrm>
          <a:prstGeom prst="rect">
            <a:avLst/>
          </a:prstGeom>
          <a:noFill/>
        </p:spPr>
        <p:txBody>
          <a:bodyPr wrap="square" rtlCol="0">
            <a:spAutoFit/>
          </a:bodyPr>
          <a:lstStyle/>
          <a:p>
            <a:r>
              <a:rPr lang="en-GB" dirty="0"/>
              <a:t>If correct again, move over to test weekly</a:t>
            </a:r>
          </a:p>
        </p:txBody>
      </p:sp>
      <p:sp>
        <p:nvSpPr>
          <p:cNvPr id="13" name="TextBox 12">
            <a:extLst>
              <a:ext uri="{FF2B5EF4-FFF2-40B4-BE49-F238E27FC236}">
                <a16:creationId xmlns:a16="http://schemas.microsoft.com/office/drawing/2014/main" id="{8DE65986-5DE8-4576-8B78-CB0F942C3EB7}"/>
              </a:ext>
            </a:extLst>
          </p:cNvPr>
          <p:cNvSpPr txBox="1"/>
          <p:nvPr/>
        </p:nvSpPr>
        <p:spPr>
          <a:xfrm>
            <a:off x="8123869" y="6202521"/>
            <a:ext cx="2325511" cy="646331"/>
          </a:xfrm>
          <a:prstGeom prst="rect">
            <a:avLst/>
          </a:prstGeom>
          <a:noFill/>
        </p:spPr>
        <p:txBody>
          <a:bodyPr wrap="square" rtlCol="0">
            <a:spAutoFit/>
          </a:bodyPr>
          <a:lstStyle/>
          <a:p>
            <a:r>
              <a:rPr lang="en-GB" dirty="0"/>
              <a:t>If incorrect, move back to test daily</a:t>
            </a:r>
          </a:p>
        </p:txBody>
      </p:sp>
      <p:sp>
        <p:nvSpPr>
          <p:cNvPr id="14" name="TextBox 13">
            <a:extLst>
              <a:ext uri="{FF2B5EF4-FFF2-40B4-BE49-F238E27FC236}">
                <a16:creationId xmlns:a16="http://schemas.microsoft.com/office/drawing/2014/main" id="{95E12C22-DCAB-4E0B-BFFC-4B10B832C7E6}"/>
              </a:ext>
            </a:extLst>
          </p:cNvPr>
          <p:cNvSpPr txBox="1"/>
          <p:nvPr/>
        </p:nvSpPr>
        <p:spPr>
          <a:xfrm>
            <a:off x="3450268" y="6211669"/>
            <a:ext cx="2325511" cy="646331"/>
          </a:xfrm>
          <a:prstGeom prst="rect">
            <a:avLst/>
          </a:prstGeom>
          <a:noFill/>
        </p:spPr>
        <p:txBody>
          <a:bodyPr wrap="square" rtlCol="0">
            <a:spAutoFit/>
          </a:bodyPr>
          <a:lstStyle/>
          <a:p>
            <a:r>
              <a:rPr lang="en-GB" dirty="0"/>
              <a:t>If incorrect, move back to test daily</a:t>
            </a:r>
          </a:p>
        </p:txBody>
      </p:sp>
    </p:spTree>
    <p:extLst>
      <p:ext uri="{BB962C8B-B14F-4D97-AF65-F5344CB8AC3E}">
        <p14:creationId xmlns:p14="http://schemas.microsoft.com/office/powerpoint/2010/main" val="3908762286"/>
      </p:ext>
    </p:extLst>
  </p:cSld>
  <p:clrMapOvr>
    <a:masterClrMapping/>
  </p:clrMapOvr>
</p:sld>
</file>

<file path=ppt/theme/theme1.xml><?xml version="1.0" encoding="utf-8"?>
<a:theme xmlns:a="http://schemas.openxmlformats.org/drawingml/2006/main" name="SketchyVTI">
  <a:themeElements>
    <a:clrScheme name="AnalogousFromLightSeedLeftStep">
      <a:dk1>
        <a:srgbClr val="000000"/>
      </a:dk1>
      <a:lt1>
        <a:srgbClr val="FFFFFF"/>
      </a:lt1>
      <a:dk2>
        <a:srgbClr val="1F2D37"/>
      </a:dk2>
      <a:lt2>
        <a:srgbClr val="E4E2E8"/>
      </a:lt2>
      <a:accent1>
        <a:srgbClr val="9AA67D"/>
      </a:accent1>
      <a:accent2>
        <a:srgbClr val="A9A273"/>
      </a:accent2>
      <a:accent3>
        <a:srgbClr val="BB9B81"/>
      </a:accent3>
      <a:accent4>
        <a:srgbClr val="BA827F"/>
      </a:accent4>
      <a:accent5>
        <a:srgbClr val="C492A4"/>
      </a:accent5>
      <a:accent6>
        <a:srgbClr val="BA7FAD"/>
      </a:accent6>
      <a:hlink>
        <a:srgbClr val="7E69AE"/>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1085</Words>
  <Application>Microsoft Office PowerPoint</Application>
  <PresentationFormat>Widescreen</PresentationFormat>
  <Paragraphs>70</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Modern Love</vt:lpstr>
      <vt:lpstr>The Hand</vt:lpstr>
      <vt:lpstr>Wingdings</vt:lpstr>
      <vt:lpstr>SketchyVTI</vt:lpstr>
      <vt:lpstr>Revision</vt:lpstr>
      <vt:lpstr>Timed-Pair-Share...</vt:lpstr>
      <vt:lpstr>Revision (n): the study of information that has been studied before</vt:lpstr>
      <vt:lpstr>Debunking Revision</vt:lpstr>
      <vt:lpstr>Demystifying Revision</vt:lpstr>
      <vt:lpstr>1. Self-Quizzing</vt:lpstr>
      <vt:lpstr>2. Brain Dumps/Knowledge Splats</vt:lpstr>
      <vt:lpstr>3. Flashcards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dc:title>
  <dc:creator>Helen Howell</dc:creator>
  <cp:lastModifiedBy>Helen Howell</cp:lastModifiedBy>
  <cp:revision>1</cp:revision>
  <dcterms:created xsi:type="dcterms:W3CDTF">2021-04-18T10:21:23Z</dcterms:created>
  <dcterms:modified xsi:type="dcterms:W3CDTF">2021-11-07T11:01:49Z</dcterms:modified>
</cp:coreProperties>
</file>